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fntdata" ContentType="application/x-fontdata"/>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9" r:id="rId1"/>
  </p:sldMasterIdLst>
  <p:notesMasterIdLst>
    <p:notesMasterId r:id="rId54"/>
  </p:notesMasterIdLst>
  <p:sldIdLst>
    <p:sldId id="256" r:id="rId2"/>
    <p:sldId id="257" r:id="rId3"/>
    <p:sldId id="285" r:id="rId4"/>
    <p:sldId id="347" r:id="rId5"/>
    <p:sldId id="348" r:id="rId6"/>
    <p:sldId id="349" r:id="rId7"/>
    <p:sldId id="351" r:id="rId8"/>
    <p:sldId id="379" r:id="rId9"/>
    <p:sldId id="380" r:id="rId10"/>
    <p:sldId id="381" r:id="rId11"/>
    <p:sldId id="382" r:id="rId12"/>
    <p:sldId id="383" r:id="rId13"/>
    <p:sldId id="373" r:id="rId14"/>
    <p:sldId id="375" r:id="rId15"/>
    <p:sldId id="376" r:id="rId16"/>
    <p:sldId id="377" r:id="rId17"/>
    <p:sldId id="378" r:id="rId18"/>
    <p:sldId id="384" r:id="rId19"/>
    <p:sldId id="385" r:id="rId20"/>
    <p:sldId id="387" r:id="rId21"/>
    <p:sldId id="388" r:id="rId22"/>
    <p:sldId id="389" r:id="rId23"/>
    <p:sldId id="390" r:id="rId24"/>
    <p:sldId id="391" r:id="rId25"/>
    <p:sldId id="392" r:id="rId26"/>
    <p:sldId id="393" r:id="rId27"/>
    <p:sldId id="394" r:id="rId28"/>
    <p:sldId id="433" r:id="rId29"/>
    <p:sldId id="395" r:id="rId30"/>
    <p:sldId id="397" r:id="rId31"/>
    <p:sldId id="398" r:id="rId32"/>
    <p:sldId id="434" r:id="rId33"/>
    <p:sldId id="400" r:id="rId34"/>
    <p:sldId id="402" r:id="rId35"/>
    <p:sldId id="403" r:id="rId36"/>
    <p:sldId id="404" r:id="rId37"/>
    <p:sldId id="405" r:id="rId38"/>
    <p:sldId id="406" r:id="rId39"/>
    <p:sldId id="407" r:id="rId40"/>
    <p:sldId id="408" r:id="rId41"/>
    <p:sldId id="409" r:id="rId42"/>
    <p:sldId id="410" r:id="rId43"/>
    <p:sldId id="435" r:id="rId44"/>
    <p:sldId id="412" r:id="rId45"/>
    <p:sldId id="413" r:id="rId46"/>
    <p:sldId id="415" r:id="rId47"/>
    <p:sldId id="416" r:id="rId48"/>
    <p:sldId id="417" r:id="rId49"/>
    <p:sldId id="418" r:id="rId50"/>
    <p:sldId id="419" r:id="rId51"/>
    <p:sldId id="420" r:id="rId52"/>
    <p:sldId id="421" r:id="rId53"/>
  </p:sldIdLst>
  <p:sldSz cx="9144000" cy="5143500" type="screen16x9"/>
  <p:notesSz cx="6858000" cy="9144000"/>
  <p:embeddedFontLst>
    <p:embeddedFont>
      <p:font typeface="Calibri" panose="020F0502020204030204" pitchFamily="34" charset="0"/>
      <p:regular r:id="rId55"/>
      <p:bold r:id="rId56"/>
      <p:italic r:id="rId57"/>
      <p:boldItalic r:id="rId58"/>
    </p:embeddedFont>
    <p:embeddedFont>
      <p:font typeface="Times" panose="02020603050405020304" pitchFamily="18" charset="0"/>
      <p:regular r:id="rId59"/>
      <p:bold r:id="rId60"/>
      <p:italic r:id="rId61"/>
      <p:boldItalic r:id="rId62"/>
    </p:embeddedFont>
    <p:embeddedFont>
      <p:font typeface="Raleway Light" panose="020B0604020202020204" charset="0"/>
      <p:regular r:id="rId63"/>
      <p:bold r:id="rId64"/>
      <p:italic r:id="rId65"/>
      <p:boldItalic r:id="rId66"/>
    </p:embeddedFont>
    <p:embeddedFont>
      <p:font typeface="Wingdings 2" panose="05020102010507070707" pitchFamily="18" charset="2"/>
      <p:regular r:id="rId67"/>
    </p:embeddedFont>
    <p:embeddedFont>
      <p:font typeface="Playfair Display" panose="020B0604020202020204" charset="0"/>
      <p:regular r:id="rId68"/>
      <p:bold r:id="rId69"/>
      <p:italic r:id="rId70"/>
      <p:boldItalic r:id="rId71"/>
    </p:embeddedFont>
    <p:embeddedFont>
      <p:font typeface="Century Schoolbook" panose="02040604050505020304" pitchFamily="18" charset="0"/>
      <p:regular r:id="rId72"/>
      <p:bold r:id="rId73"/>
      <p:italic r:id="rId74"/>
      <p:boldItalic r:id="rId7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3718D136-88ED-44B4-9BA8-2D4BABA51C7E}">
          <p14:sldIdLst>
            <p14:sldId id="256"/>
            <p14:sldId id="257"/>
          </p14:sldIdLst>
        </p14:section>
        <p14:section name="CUDA Memory Model" id="{3F14F85E-49E7-407D-9E88-38B96FA1EE5C}">
          <p14:sldIdLst>
            <p14:sldId id="285"/>
            <p14:sldId id="347"/>
            <p14:sldId id="348"/>
            <p14:sldId id="349"/>
            <p14:sldId id="351"/>
            <p14:sldId id="379"/>
            <p14:sldId id="380"/>
            <p14:sldId id="381"/>
            <p14:sldId id="382"/>
            <p14:sldId id="383"/>
            <p14:sldId id="373"/>
            <p14:sldId id="375"/>
            <p14:sldId id="376"/>
            <p14:sldId id="377"/>
            <p14:sldId id="378"/>
            <p14:sldId id="384"/>
            <p14:sldId id="385"/>
            <p14:sldId id="387"/>
            <p14:sldId id="388"/>
            <p14:sldId id="389"/>
            <p14:sldId id="390"/>
            <p14:sldId id="391"/>
            <p14:sldId id="392"/>
            <p14:sldId id="393"/>
            <p14:sldId id="394"/>
            <p14:sldId id="433"/>
            <p14:sldId id="395"/>
            <p14:sldId id="397"/>
            <p14:sldId id="398"/>
            <p14:sldId id="434"/>
            <p14:sldId id="400"/>
            <p14:sldId id="402"/>
            <p14:sldId id="403"/>
            <p14:sldId id="404"/>
            <p14:sldId id="405"/>
            <p14:sldId id="406"/>
            <p14:sldId id="407"/>
            <p14:sldId id="408"/>
            <p14:sldId id="409"/>
            <p14:sldId id="410"/>
            <p14:sldId id="435"/>
          </p14:sldIdLst>
        </p14:section>
        <p14:section name="Synchronization" id="{8486CC70-690C-40BF-AE13-D39D3504CC11}">
          <p14:sldIdLst>
            <p14:sldId id="412"/>
            <p14:sldId id="413"/>
            <p14:sldId id="415"/>
            <p14:sldId id="416"/>
            <p14:sldId id="417"/>
            <p14:sldId id="418"/>
            <p14:sldId id="419"/>
            <p14:sldId id="420"/>
            <p14:sldId id="42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6B687A9-448E-476E-A0C0-3782B2B46290}">
  <a:tblStyle styleId="{36B687A9-448E-476E-A0C0-3782B2B46290}"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5" d="100"/>
          <a:sy n="115" d="100"/>
        </p:scale>
        <p:origin x="96" y="18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font" Target="fonts/font1.fntdata"/><Relationship Id="rId63" Type="http://schemas.openxmlformats.org/officeDocument/2006/relationships/font" Target="fonts/font9.fntdata"/><Relationship Id="rId68" Type="http://schemas.openxmlformats.org/officeDocument/2006/relationships/font" Target="fonts/font14.fntdata"/><Relationship Id="rId7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font" Target="fonts/font17.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font" Target="fonts/font4.fntdata"/><Relationship Id="rId66" Type="http://schemas.openxmlformats.org/officeDocument/2006/relationships/font" Target="fonts/font12.fntdata"/><Relationship Id="rId74" Type="http://schemas.openxmlformats.org/officeDocument/2006/relationships/font" Target="fonts/font20.fntdata"/><Relationship Id="rId79"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6.fntdata"/><Relationship Id="rId65" Type="http://schemas.openxmlformats.org/officeDocument/2006/relationships/font" Target="fonts/font11.fntdata"/><Relationship Id="rId73" Type="http://schemas.openxmlformats.org/officeDocument/2006/relationships/font" Target="fonts/font19.fntdata"/><Relationship Id="rId7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2.fntdata"/><Relationship Id="rId64" Type="http://schemas.openxmlformats.org/officeDocument/2006/relationships/font" Target="fonts/font10.fntdata"/><Relationship Id="rId69" Type="http://schemas.openxmlformats.org/officeDocument/2006/relationships/font" Target="fonts/font15.fntdata"/><Relationship Id="rId7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18.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5.fntdata"/><Relationship Id="rId67" Type="http://schemas.openxmlformats.org/officeDocument/2006/relationships/font" Target="fonts/font13.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62" Type="http://schemas.openxmlformats.org/officeDocument/2006/relationships/font" Target="fonts/font8.fntdata"/><Relationship Id="rId70" Type="http://schemas.openxmlformats.org/officeDocument/2006/relationships/font" Target="fonts/font16.fntdata"/><Relationship Id="rId75" Type="http://schemas.openxmlformats.org/officeDocument/2006/relationships/font" Target="fonts/font21.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35f391192_00: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8" name="Google Shape;88;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81CC7412-5385-4B86-9FE9-88A9E774A0C4}" type="slidenum">
              <a:rPr lang="en-US" smtClean="0"/>
              <a:t>12</a:t>
            </a:fld>
            <a:endParaRPr lang="en-US"/>
          </a:p>
        </p:txBody>
      </p:sp>
    </p:spTree>
    <p:extLst>
      <p:ext uri="{BB962C8B-B14F-4D97-AF65-F5344CB8AC3E}">
        <p14:creationId xmlns:p14="http://schemas.microsoft.com/office/powerpoint/2010/main" val="38830111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81CC7412-5385-4B86-9FE9-88A9E774A0C4}" type="slidenum">
              <a:rPr lang="en-US" smtClean="0"/>
              <a:t>13</a:t>
            </a:fld>
            <a:endParaRPr lang="en-US"/>
          </a:p>
        </p:txBody>
      </p:sp>
    </p:spTree>
    <p:extLst>
      <p:ext uri="{BB962C8B-B14F-4D97-AF65-F5344CB8AC3E}">
        <p14:creationId xmlns:p14="http://schemas.microsoft.com/office/powerpoint/2010/main" val="36862083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81CC7412-5385-4B86-9FE9-88A9E774A0C4}" type="slidenum">
              <a:rPr lang="en-US" smtClean="0"/>
              <a:t>14</a:t>
            </a:fld>
            <a:endParaRPr lang="en-US"/>
          </a:p>
        </p:txBody>
      </p:sp>
    </p:spTree>
    <p:extLst>
      <p:ext uri="{BB962C8B-B14F-4D97-AF65-F5344CB8AC3E}">
        <p14:creationId xmlns:p14="http://schemas.microsoft.com/office/powerpoint/2010/main" val="18842633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81CC7412-5385-4B86-9FE9-88A9E774A0C4}" type="slidenum">
              <a:rPr lang="en-US" smtClean="0"/>
              <a:t>15</a:t>
            </a:fld>
            <a:endParaRPr lang="en-US"/>
          </a:p>
        </p:txBody>
      </p:sp>
    </p:spTree>
    <p:extLst>
      <p:ext uri="{BB962C8B-B14F-4D97-AF65-F5344CB8AC3E}">
        <p14:creationId xmlns:p14="http://schemas.microsoft.com/office/powerpoint/2010/main" val="23770551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81CC7412-5385-4B86-9FE9-88A9E774A0C4}" type="slidenum">
              <a:rPr lang="en-US" smtClean="0"/>
              <a:t>16</a:t>
            </a:fld>
            <a:endParaRPr lang="en-US"/>
          </a:p>
        </p:txBody>
      </p:sp>
    </p:spTree>
    <p:extLst>
      <p:ext uri="{BB962C8B-B14F-4D97-AF65-F5344CB8AC3E}">
        <p14:creationId xmlns:p14="http://schemas.microsoft.com/office/powerpoint/2010/main" val="36110682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81CC7412-5385-4B86-9FE9-88A9E774A0C4}" type="slidenum">
              <a:rPr lang="en-US" smtClean="0"/>
              <a:t>17</a:t>
            </a:fld>
            <a:endParaRPr lang="en-US"/>
          </a:p>
        </p:txBody>
      </p:sp>
    </p:spTree>
    <p:extLst>
      <p:ext uri="{BB962C8B-B14F-4D97-AF65-F5344CB8AC3E}">
        <p14:creationId xmlns:p14="http://schemas.microsoft.com/office/powerpoint/2010/main" val="37758315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81CC7412-5385-4B86-9FE9-88A9E774A0C4}" type="slidenum">
              <a:rPr lang="en-US" smtClean="0"/>
              <a:t>18</a:t>
            </a:fld>
            <a:endParaRPr lang="en-US"/>
          </a:p>
        </p:txBody>
      </p:sp>
    </p:spTree>
    <p:extLst>
      <p:ext uri="{BB962C8B-B14F-4D97-AF65-F5344CB8AC3E}">
        <p14:creationId xmlns:p14="http://schemas.microsoft.com/office/powerpoint/2010/main" val="42178579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81CC7412-5385-4B86-9FE9-88A9E774A0C4}" type="slidenum">
              <a:rPr lang="en-US" smtClean="0"/>
              <a:t>19</a:t>
            </a:fld>
            <a:endParaRPr lang="en-US"/>
          </a:p>
        </p:txBody>
      </p:sp>
    </p:spTree>
    <p:extLst>
      <p:ext uri="{BB962C8B-B14F-4D97-AF65-F5344CB8AC3E}">
        <p14:creationId xmlns:p14="http://schemas.microsoft.com/office/powerpoint/2010/main" val="39974227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81CC7412-5385-4B86-9FE9-88A9E774A0C4}" type="slidenum">
              <a:rPr lang="en-US" smtClean="0"/>
              <a:t>20</a:t>
            </a:fld>
            <a:endParaRPr lang="en-US"/>
          </a:p>
        </p:txBody>
      </p:sp>
    </p:spTree>
    <p:extLst>
      <p:ext uri="{BB962C8B-B14F-4D97-AF65-F5344CB8AC3E}">
        <p14:creationId xmlns:p14="http://schemas.microsoft.com/office/powerpoint/2010/main" val="2814175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81CC7412-5385-4B86-9FE9-88A9E774A0C4}" type="slidenum">
              <a:rPr lang="en-US" smtClean="0"/>
              <a:t>21</a:t>
            </a:fld>
            <a:endParaRPr lang="en-US"/>
          </a:p>
        </p:txBody>
      </p:sp>
    </p:spTree>
    <p:extLst>
      <p:ext uri="{BB962C8B-B14F-4D97-AF65-F5344CB8AC3E}">
        <p14:creationId xmlns:p14="http://schemas.microsoft.com/office/powerpoint/2010/main" val="31294388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3606f1c2d_30: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3" name="Google Shape;9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81CC7412-5385-4B86-9FE9-88A9E774A0C4}" type="slidenum">
              <a:rPr lang="en-US" smtClean="0"/>
              <a:t>22</a:t>
            </a:fld>
            <a:endParaRPr lang="en-US"/>
          </a:p>
        </p:txBody>
      </p:sp>
    </p:spTree>
    <p:extLst>
      <p:ext uri="{BB962C8B-B14F-4D97-AF65-F5344CB8AC3E}">
        <p14:creationId xmlns:p14="http://schemas.microsoft.com/office/powerpoint/2010/main" val="66508631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81CC7412-5385-4B86-9FE9-88A9E774A0C4}" type="slidenum">
              <a:rPr lang="en-US" smtClean="0"/>
              <a:t>23</a:t>
            </a:fld>
            <a:endParaRPr lang="en-US"/>
          </a:p>
        </p:txBody>
      </p:sp>
    </p:spTree>
    <p:extLst>
      <p:ext uri="{BB962C8B-B14F-4D97-AF65-F5344CB8AC3E}">
        <p14:creationId xmlns:p14="http://schemas.microsoft.com/office/powerpoint/2010/main" val="4105127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81CC7412-5385-4B86-9FE9-88A9E774A0C4}" type="slidenum">
              <a:rPr lang="en-US" smtClean="0"/>
              <a:t>24</a:t>
            </a:fld>
            <a:endParaRPr lang="en-US"/>
          </a:p>
        </p:txBody>
      </p:sp>
    </p:spTree>
    <p:extLst>
      <p:ext uri="{BB962C8B-B14F-4D97-AF65-F5344CB8AC3E}">
        <p14:creationId xmlns:p14="http://schemas.microsoft.com/office/powerpoint/2010/main" val="9472849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81CC7412-5385-4B86-9FE9-88A9E774A0C4}" type="slidenum">
              <a:rPr lang="en-US" smtClean="0"/>
              <a:t>25</a:t>
            </a:fld>
            <a:endParaRPr lang="en-US"/>
          </a:p>
        </p:txBody>
      </p:sp>
    </p:spTree>
    <p:extLst>
      <p:ext uri="{BB962C8B-B14F-4D97-AF65-F5344CB8AC3E}">
        <p14:creationId xmlns:p14="http://schemas.microsoft.com/office/powerpoint/2010/main" val="8859100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81CC7412-5385-4B86-9FE9-88A9E774A0C4}" type="slidenum">
              <a:rPr lang="en-US" smtClean="0"/>
              <a:t>26</a:t>
            </a:fld>
            <a:endParaRPr lang="en-US"/>
          </a:p>
        </p:txBody>
      </p:sp>
    </p:spTree>
    <p:extLst>
      <p:ext uri="{BB962C8B-B14F-4D97-AF65-F5344CB8AC3E}">
        <p14:creationId xmlns:p14="http://schemas.microsoft.com/office/powerpoint/2010/main" val="345540549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81CC7412-5385-4B86-9FE9-88A9E774A0C4}" type="slidenum">
              <a:rPr lang="en-US" smtClean="0"/>
              <a:t>27</a:t>
            </a:fld>
            <a:endParaRPr lang="en-US"/>
          </a:p>
        </p:txBody>
      </p:sp>
    </p:spTree>
    <p:extLst>
      <p:ext uri="{BB962C8B-B14F-4D97-AF65-F5344CB8AC3E}">
        <p14:creationId xmlns:p14="http://schemas.microsoft.com/office/powerpoint/2010/main" val="102461082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81CC7412-5385-4B86-9FE9-88A9E774A0C4}" type="slidenum">
              <a:rPr lang="en-US" smtClean="0"/>
              <a:t>28</a:t>
            </a:fld>
            <a:endParaRPr lang="en-US"/>
          </a:p>
        </p:txBody>
      </p:sp>
    </p:spTree>
    <p:extLst>
      <p:ext uri="{BB962C8B-B14F-4D97-AF65-F5344CB8AC3E}">
        <p14:creationId xmlns:p14="http://schemas.microsoft.com/office/powerpoint/2010/main" val="252553300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81CC7412-5385-4B86-9FE9-88A9E774A0C4}" type="slidenum">
              <a:rPr lang="en-US" smtClean="0"/>
              <a:t>29</a:t>
            </a:fld>
            <a:endParaRPr lang="en-US"/>
          </a:p>
        </p:txBody>
      </p:sp>
    </p:spTree>
    <p:extLst>
      <p:ext uri="{BB962C8B-B14F-4D97-AF65-F5344CB8AC3E}">
        <p14:creationId xmlns:p14="http://schemas.microsoft.com/office/powerpoint/2010/main" val="133174481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81CC7412-5385-4B86-9FE9-88A9E774A0C4}" type="slidenum">
              <a:rPr lang="en-US" smtClean="0"/>
              <a:t>30</a:t>
            </a:fld>
            <a:endParaRPr lang="en-US"/>
          </a:p>
        </p:txBody>
      </p:sp>
    </p:spTree>
    <p:extLst>
      <p:ext uri="{BB962C8B-B14F-4D97-AF65-F5344CB8AC3E}">
        <p14:creationId xmlns:p14="http://schemas.microsoft.com/office/powerpoint/2010/main" val="129123885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81CC7412-5385-4B86-9FE9-88A9E774A0C4}" type="slidenum">
              <a:rPr lang="en-US" smtClean="0"/>
              <a:t>31</a:t>
            </a:fld>
            <a:endParaRPr lang="en-US"/>
          </a:p>
        </p:txBody>
      </p:sp>
    </p:spTree>
    <p:extLst>
      <p:ext uri="{BB962C8B-B14F-4D97-AF65-F5344CB8AC3E}">
        <p14:creationId xmlns:p14="http://schemas.microsoft.com/office/powerpoint/2010/main" val="23552012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Explain how a cache works. Uses these two to keep program</a:t>
            </a:r>
            <a:r>
              <a:rPr lang="en-US" baseline="0" dirty="0"/>
              <a:t> execution running.</a:t>
            </a:r>
          </a:p>
          <a:p>
            <a:r>
              <a:rPr lang="en-US" baseline="0" dirty="0"/>
              <a:t>Caches are a memory that is really close to the processor (fast, but small because its expensive).</a:t>
            </a:r>
          </a:p>
          <a:p>
            <a:r>
              <a:rPr lang="en-US" baseline="0" dirty="0"/>
              <a:t>They use temporal locality because stuff that the processor needs, it keeps it there because </a:t>
            </a:r>
            <a:r>
              <a:rPr lang="en-US" baseline="0" dirty="0" err="1"/>
              <a:t>theres</a:t>
            </a:r>
            <a:r>
              <a:rPr lang="en-US" baseline="0" dirty="0"/>
              <a:t> a high probability it will request it again</a:t>
            </a:r>
          </a:p>
          <a:p>
            <a:r>
              <a:rPr lang="en-US" baseline="0" dirty="0"/>
              <a:t>They use spatial locality because when a processor requests data, it brings that data and more (a block) because </a:t>
            </a:r>
            <a:r>
              <a:rPr lang="en-US" baseline="0" dirty="0" err="1"/>
              <a:t>theres</a:t>
            </a:r>
            <a:r>
              <a:rPr lang="en-US" baseline="0" dirty="0"/>
              <a:t> a possibility it will use that data too.</a:t>
            </a:r>
          </a:p>
        </p:txBody>
      </p:sp>
      <p:sp>
        <p:nvSpPr>
          <p:cNvPr id="4" name="Slide Number Placeholder 3"/>
          <p:cNvSpPr>
            <a:spLocks noGrp="1"/>
          </p:cNvSpPr>
          <p:nvPr>
            <p:ph type="sldNum" sz="quarter" idx="10"/>
          </p:nvPr>
        </p:nvSpPr>
        <p:spPr/>
        <p:txBody>
          <a:bodyPr/>
          <a:lstStyle/>
          <a:p>
            <a:fld id="{81CC7412-5385-4B86-9FE9-88A9E774A0C4}" type="slidenum">
              <a:rPr lang="en-US" smtClean="0"/>
              <a:t>5</a:t>
            </a:fld>
            <a:endParaRPr lang="en-US"/>
          </a:p>
        </p:txBody>
      </p:sp>
    </p:spTree>
    <p:extLst>
      <p:ext uri="{BB962C8B-B14F-4D97-AF65-F5344CB8AC3E}">
        <p14:creationId xmlns:p14="http://schemas.microsoft.com/office/powerpoint/2010/main" val="296567526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81CC7412-5385-4B86-9FE9-88A9E774A0C4}" type="slidenum">
              <a:rPr lang="en-US" smtClean="0"/>
              <a:t>32</a:t>
            </a:fld>
            <a:endParaRPr lang="en-US"/>
          </a:p>
        </p:txBody>
      </p:sp>
    </p:spTree>
    <p:extLst>
      <p:ext uri="{BB962C8B-B14F-4D97-AF65-F5344CB8AC3E}">
        <p14:creationId xmlns:p14="http://schemas.microsoft.com/office/powerpoint/2010/main" val="375572801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81CC7412-5385-4B86-9FE9-88A9E774A0C4}" type="slidenum">
              <a:rPr lang="en-US" smtClean="0"/>
              <a:t>33</a:t>
            </a:fld>
            <a:endParaRPr lang="en-US"/>
          </a:p>
        </p:txBody>
      </p:sp>
    </p:spTree>
    <p:extLst>
      <p:ext uri="{BB962C8B-B14F-4D97-AF65-F5344CB8AC3E}">
        <p14:creationId xmlns:p14="http://schemas.microsoft.com/office/powerpoint/2010/main" val="116030953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81CC7412-5385-4B86-9FE9-88A9E774A0C4}" type="slidenum">
              <a:rPr lang="en-US" smtClean="0"/>
              <a:t>34</a:t>
            </a:fld>
            <a:endParaRPr lang="en-US"/>
          </a:p>
        </p:txBody>
      </p:sp>
    </p:spTree>
    <p:extLst>
      <p:ext uri="{BB962C8B-B14F-4D97-AF65-F5344CB8AC3E}">
        <p14:creationId xmlns:p14="http://schemas.microsoft.com/office/powerpoint/2010/main" val="211543021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81CC7412-5385-4B86-9FE9-88A9E774A0C4}" type="slidenum">
              <a:rPr lang="en-US" smtClean="0"/>
              <a:t>35</a:t>
            </a:fld>
            <a:endParaRPr lang="en-US"/>
          </a:p>
        </p:txBody>
      </p:sp>
    </p:spTree>
    <p:extLst>
      <p:ext uri="{BB962C8B-B14F-4D97-AF65-F5344CB8AC3E}">
        <p14:creationId xmlns:p14="http://schemas.microsoft.com/office/powerpoint/2010/main" val="273183476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81CC7412-5385-4B86-9FE9-88A9E774A0C4}" type="slidenum">
              <a:rPr lang="en-US" smtClean="0"/>
              <a:t>36</a:t>
            </a:fld>
            <a:endParaRPr lang="en-US"/>
          </a:p>
        </p:txBody>
      </p:sp>
    </p:spTree>
    <p:extLst>
      <p:ext uri="{BB962C8B-B14F-4D97-AF65-F5344CB8AC3E}">
        <p14:creationId xmlns:p14="http://schemas.microsoft.com/office/powerpoint/2010/main" val="347672250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81CC7412-5385-4B86-9FE9-88A9E774A0C4}" type="slidenum">
              <a:rPr lang="en-US" smtClean="0"/>
              <a:t>37</a:t>
            </a:fld>
            <a:endParaRPr lang="en-US"/>
          </a:p>
        </p:txBody>
      </p:sp>
    </p:spTree>
    <p:extLst>
      <p:ext uri="{BB962C8B-B14F-4D97-AF65-F5344CB8AC3E}">
        <p14:creationId xmlns:p14="http://schemas.microsoft.com/office/powerpoint/2010/main" val="402130057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81CC7412-5385-4B86-9FE9-88A9E774A0C4}" type="slidenum">
              <a:rPr lang="en-US" smtClean="0"/>
              <a:t>38</a:t>
            </a:fld>
            <a:endParaRPr lang="en-US"/>
          </a:p>
        </p:txBody>
      </p:sp>
    </p:spTree>
    <p:extLst>
      <p:ext uri="{BB962C8B-B14F-4D97-AF65-F5344CB8AC3E}">
        <p14:creationId xmlns:p14="http://schemas.microsoft.com/office/powerpoint/2010/main" val="236974836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81CC7412-5385-4B86-9FE9-88A9E774A0C4}" type="slidenum">
              <a:rPr lang="en-US" smtClean="0"/>
              <a:t>39</a:t>
            </a:fld>
            <a:endParaRPr lang="en-US"/>
          </a:p>
        </p:txBody>
      </p:sp>
    </p:spTree>
    <p:extLst>
      <p:ext uri="{BB962C8B-B14F-4D97-AF65-F5344CB8AC3E}">
        <p14:creationId xmlns:p14="http://schemas.microsoft.com/office/powerpoint/2010/main" val="40803194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81CC7412-5385-4B86-9FE9-88A9E774A0C4}" type="slidenum">
              <a:rPr lang="en-US" smtClean="0"/>
              <a:t>40</a:t>
            </a:fld>
            <a:endParaRPr lang="en-US"/>
          </a:p>
        </p:txBody>
      </p:sp>
    </p:spTree>
    <p:extLst>
      <p:ext uri="{BB962C8B-B14F-4D97-AF65-F5344CB8AC3E}">
        <p14:creationId xmlns:p14="http://schemas.microsoft.com/office/powerpoint/2010/main" val="357029332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81CC7412-5385-4B86-9FE9-88A9E774A0C4}" type="slidenum">
              <a:rPr lang="en-US" smtClean="0"/>
              <a:t>41</a:t>
            </a:fld>
            <a:endParaRPr lang="en-US"/>
          </a:p>
        </p:txBody>
      </p:sp>
    </p:spTree>
    <p:extLst>
      <p:ext uri="{BB962C8B-B14F-4D97-AF65-F5344CB8AC3E}">
        <p14:creationId xmlns:p14="http://schemas.microsoft.com/office/powerpoint/2010/main" val="7021671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Explain how a cache works. Uses these two to keep program</a:t>
            </a:r>
            <a:r>
              <a:rPr lang="en-US" baseline="0" dirty="0"/>
              <a:t> execution running.</a:t>
            </a:r>
          </a:p>
          <a:p>
            <a:r>
              <a:rPr lang="en-US" baseline="0" dirty="0"/>
              <a:t>Caches are a memory that is really close to the processor (fast, but small because its expensive).</a:t>
            </a:r>
          </a:p>
          <a:p>
            <a:r>
              <a:rPr lang="en-US" baseline="0" dirty="0"/>
              <a:t>They use temporal locality because stuff that the processor needs, it keeps it there because </a:t>
            </a:r>
            <a:r>
              <a:rPr lang="en-US" baseline="0" dirty="0" err="1"/>
              <a:t>theres</a:t>
            </a:r>
            <a:r>
              <a:rPr lang="en-US" baseline="0" dirty="0"/>
              <a:t> a high probability it will request it again</a:t>
            </a:r>
          </a:p>
          <a:p>
            <a:r>
              <a:rPr lang="en-US" baseline="0" dirty="0"/>
              <a:t>They use spatial locality because when a processor requests data, it brings that data and more (a block) because </a:t>
            </a:r>
            <a:r>
              <a:rPr lang="en-US" baseline="0" dirty="0" err="1"/>
              <a:t>theres</a:t>
            </a:r>
            <a:r>
              <a:rPr lang="en-US" baseline="0" dirty="0"/>
              <a:t> a possibility it will use that data too.</a:t>
            </a:r>
          </a:p>
        </p:txBody>
      </p:sp>
      <p:sp>
        <p:nvSpPr>
          <p:cNvPr id="4" name="Slide Number Placeholder 3"/>
          <p:cNvSpPr>
            <a:spLocks noGrp="1"/>
          </p:cNvSpPr>
          <p:nvPr>
            <p:ph type="sldNum" sz="quarter" idx="10"/>
          </p:nvPr>
        </p:nvSpPr>
        <p:spPr/>
        <p:txBody>
          <a:bodyPr/>
          <a:lstStyle/>
          <a:p>
            <a:fld id="{81CC7412-5385-4B86-9FE9-88A9E774A0C4}" type="slidenum">
              <a:rPr lang="en-US" smtClean="0"/>
              <a:t>6</a:t>
            </a:fld>
            <a:endParaRPr lang="en-US"/>
          </a:p>
        </p:txBody>
      </p:sp>
    </p:spTree>
    <p:extLst>
      <p:ext uri="{BB962C8B-B14F-4D97-AF65-F5344CB8AC3E}">
        <p14:creationId xmlns:p14="http://schemas.microsoft.com/office/powerpoint/2010/main" val="26662490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81CC7412-5385-4B86-9FE9-88A9E774A0C4}" type="slidenum">
              <a:rPr lang="en-US" smtClean="0"/>
              <a:t>42</a:t>
            </a:fld>
            <a:endParaRPr lang="en-US"/>
          </a:p>
        </p:txBody>
      </p:sp>
    </p:spTree>
    <p:extLst>
      <p:ext uri="{BB962C8B-B14F-4D97-AF65-F5344CB8AC3E}">
        <p14:creationId xmlns:p14="http://schemas.microsoft.com/office/powerpoint/2010/main" val="81897816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81CC7412-5385-4B86-9FE9-88A9E774A0C4}" type="slidenum">
              <a:rPr lang="en-US" smtClean="0"/>
              <a:t>43</a:t>
            </a:fld>
            <a:endParaRPr lang="en-US"/>
          </a:p>
        </p:txBody>
      </p:sp>
    </p:spTree>
    <p:extLst>
      <p:ext uri="{BB962C8B-B14F-4D97-AF65-F5344CB8AC3E}">
        <p14:creationId xmlns:p14="http://schemas.microsoft.com/office/powerpoint/2010/main" val="301136513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81CC7412-5385-4B86-9FE9-88A9E774A0C4}" type="slidenum">
              <a:rPr lang="en-US" smtClean="0"/>
              <a:t>44</a:t>
            </a:fld>
            <a:endParaRPr lang="en-US"/>
          </a:p>
        </p:txBody>
      </p:sp>
    </p:spTree>
    <p:extLst>
      <p:ext uri="{BB962C8B-B14F-4D97-AF65-F5344CB8AC3E}">
        <p14:creationId xmlns:p14="http://schemas.microsoft.com/office/powerpoint/2010/main" val="90150582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81CC7412-5385-4B86-9FE9-88A9E774A0C4}" type="slidenum">
              <a:rPr lang="en-US" smtClean="0"/>
              <a:t>45</a:t>
            </a:fld>
            <a:endParaRPr lang="en-US"/>
          </a:p>
        </p:txBody>
      </p:sp>
    </p:spTree>
    <p:extLst>
      <p:ext uri="{BB962C8B-B14F-4D97-AF65-F5344CB8AC3E}">
        <p14:creationId xmlns:p14="http://schemas.microsoft.com/office/powerpoint/2010/main" val="329682974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Font typeface="Arial" panose="020B0604020202020204" pitchFamily="34" charset="0"/>
              <a:buChar char="•"/>
            </a:pPr>
            <a:r>
              <a:rPr lang="en-US" dirty="0">
                <a:effectLst/>
              </a:rPr>
              <a:t>In fact, the concept of blocks in CUDA is that some may be launched only after some other blocks already ended its work, for example, if the GPU it is running on is too weak to process them all in parallel.</a:t>
            </a:r>
          </a:p>
          <a:p>
            <a:pPr>
              <a:buFont typeface="Arial" panose="020B0604020202020204" pitchFamily="34" charset="0"/>
              <a:buChar char="•"/>
            </a:pPr>
            <a:r>
              <a:rPr lang="en-US" dirty="0">
                <a:effectLst/>
              </a:rPr>
              <a:t>The best way that I can suggest, is to simply terminate your kernel at the synchronization point, and then launch a new kernel which would continue with your job.</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effectLst/>
              </a:rPr>
              <a:t>Global barriers can be hacked together using atomic functions to implement a semaphore in device memory, but they tend to be dangerous because you have no guarantee that all of your blocks are running simultaneously, and blocks waiting at the barrier are not going to be preempted so the non-running blocks can make progress.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effectLst/>
              </a:rPr>
              <a:t>That will create a deadlock.</a:t>
            </a:r>
            <a:br>
              <a:rPr lang="en-US" dirty="0"/>
            </a:br>
            <a:endParaRPr lang="en-US" dirty="0">
              <a:effectLst/>
            </a:endParaRPr>
          </a:p>
          <a:p>
            <a:endParaRPr lang="en-US" baseline="0" dirty="0"/>
          </a:p>
        </p:txBody>
      </p:sp>
      <p:sp>
        <p:nvSpPr>
          <p:cNvPr id="4" name="Slide Number Placeholder 3"/>
          <p:cNvSpPr>
            <a:spLocks noGrp="1"/>
          </p:cNvSpPr>
          <p:nvPr>
            <p:ph type="sldNum" sz="quarter" idx="10"/>
          </p:nvPr>
        </p:nvSpPr>
        <p:spPr/>
        <p:txBody>
          <a:bodyPr/>
          <a:lstStyle/>
          <a:p>
            <a:fld id="{81CC7412-5385-4B86-9FE9-88A9E774A0C4}" type="slidenum">
              <a:rPr lang="en-US" smtClean="0"/>
              <a:t>46</a:t>
            </a:fld>
            <a:endParaRPr lang="en-US"/>
          </a:p>
        </p:txBody>
      </p:sp>
    </p:spTree>
    <p:extLst>
      <p:ext uri="{BB962C8B-B14F-4D97-AF65-F5344CB8AC3E}">
        <p14:creationId xmlns:p14="http://schemas.microsoft.com/office/powerpoint/2010/main" val="420449190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81CC7412-5385-4B86-9FE9-88A9E774A0C4}" type="slidenum">
              <a:rPr lang="en-US" smtClean="0"/>
              <a:t>47</a:t>
            </a:fld>
            <a:endParaRPr lang="en-US"/>
          </a:p>
        </p:txBody>
      </p:sp>
    </p:spTree>
    <p:extLst>
      <p:ext uri="{BB962C8B-B14F-4D97-AF65-F5344CB8AC3E}">
        <p14:creationId xmlns:p14="http://schemas.microsoft.com/office/powerpoint/2010/main" val="88412385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81CC7412-5385-4B86-9FE9-88A9E774A0C4}" type="slidenum">
              <a:rPr lang="en-US" smtClean="0"/>
              <a:t>48</a:t>
            </a:fld>
            <a:endParaRPr lang="en-US"/>
          </a:p>
        </p:txBody>
      </p:sp>
    </p:spTree>
    <p:extLst>
      <p:ext uri="{BB962C8B-B14F-4D97-AF65-F5344CB8AC3E}">
        <p14:creationId xmlns:p14="http://schemas.microsoft.com/office/powerpoint/2010/main" val="421323282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81CC7412-5385-4B86-9FE9-88A9E774A0C4}" type="slidenum">
              <a:rPr lang="en-US" smtClean="0"/>
              <a:t>49</a:t>
            </a:fld>
            <a:endParaRPr lang="en-US"/>
          </a:p>
        </p:txBody>
      </p:sp>
    </p:spTree>
    <p:extLst>
      <p:ext uri="{BB962C8B-B14F-4D97-AF65-F5344CB8AC3E}">
        <p14:creationId xmlns:p14="http://schemas.microsoft.com/office/powerpoint/2010/main" val="112436218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81CC7412-5385-4B86-9FE9-88A9E774A0C4}" type="slidenum">
              <a:rPr lang="en-US" smtClean="0"/>
              <a:t>50</a:t>
            </a:fld>
            <a:endParaRPr lang="en-US"/>
          </a:p>
        </p:txBody>
      </p:sp>
    </p:spTree>
    <p:extLst>
      <p:ext uri="{BB962C8B-B14F-4D97-AF65-F5344CB8AC3E}">
        <p14:creationId xmlns:p14="http://schemas.microsoft.com/office/powerpoint/2010/main" val="281515068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81CC7412-5385-4B86-9FE9-88A9E774A0C4}" type="slidenum">
              <a:rPr lang="en-US" smtClean="0"/>
              <a:t>51</a:t>
            </a:fld>
            <a:endParaRPr lang="en-US"/>
          </a:p>
        </p:txBody>
      </p:sp>
    </p:spTree>
    <p:extLst>
      <p:ext uri="{BB962C8B-B14F-4D97-AF65-F5344CB8AC3E}">
        <p14:creationId xmlns:p14="http://schemas.microsoft.com/office/powerpoint/2010/main" val="179557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81CC7412-5385-4B86-9FE9-88A9E774A0C4}" type="slidenum">
              <a:rPr lang="en-US" smtClean="0"/>
              <a:t>7</a:t>
            </a:fld>
            <a:endParaRPr lang="en-US"/>
          </a:p>
        </p:txBody>
      </p:sp>
    </p:spTree>
    <p:extLst>
      <p:ext uri="{BB962C8B-B14F-4D97-AF65-F5344CB8AC3E}">
        <p14:creationId xmlns:p14="http://schemas.microsoft.com/office/powerpoint/2010/main" val="187008504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81CC7412-5385-4B86-9FE9-88A9E774A0C4}" type="slidenum">
              <a:rPr lang="en-US" smtClean="0"/>
              <a:t>52</a:t>
            </a:fld>
            <a:endParaRPr lang="en-US"/>
          </a:p>
        </p:txBody>
      </p:sp>
    </p:spTree>
    <p:extLst>
      <p:ext uri="{BB962C8B-B14F-4D97-AF65-F5344CB8AC3E}">
        <p14:creationId xmlns:p14="http://schemas.microsoft.com/office/powerpoint/2010/main" val="15576756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81CC7412-5385-4B86-9FE9-88A9E774A0C4}" type="slidenum">
              <a:rPr lang="en-US" smtClean="0"/>
              <a:t>8</a:t>
            </a:fld>
            <a:endParaRPr lang="en-US"/>
          </a:p>
        </p:txBody>
      </p:sp>
    </p:spTree>
    <p:extLst>
      <p:ext uri="{BB962C8B-B14F-4D97-AF65-F5344CB8AC3E}">
        <p14:creationId xmlns:p14="http://schemas.microsoft.com/office/powerpoint/2010/main" val="7699130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81CC7412-5385-4B86-9FE9-88A9E774A0C4}" type="slidenum">
              <a:rPr lang="en-US" smtClean="0"/>
              <a:t>9</a:t>
            </a:fld>
            <a:endParaRPr lang="en-US"/>
          </a:p>
        </p:txBody>
      </p:sp>
    </p:spTree>
    <p:extLst>
      <p:ext uri="{BB962C8B-B14F-4D97-AF65-F5344CB8AC3E}">
        <p14:creationId xmlns:p14="http://schemas.microsoft.com/office/powerpoint/2010/main" val="40600801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81CC7412-5385-4B86-9FE9-88A9E774A0C4}" type="slidenum">
              <a:rPr lang="en-US" smtClean="0"/>
              <a:t>10</a:t>
            </a:fld>
            <a:endParaRPr lang="en-US"/>
          </a:p>
        </p:txBody>
      </p:sp>
    </p:spTree>
    <p:extLst>
      <p:ext uri="{BB962C8B-B14F-4D97-AF65-F5344CB8AC3E}">
        <p14:creationId xmlns:p14="http://schemas.microsoft.com/office/powerpoint/2010/main" val="7996097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81CC7412-5385-4B86-9FE9-88A9E774A0C4}" type="slidenum">
              <a:rPr lang="en-US" smtClean="0"/>
              <a:t>11</a:t>
            </a:fld>
            <a:endParaRPr lang="en-US"/>
          </a:p>
        </p:txBody>
      </p:sp>
    </p:spTree>
    <p:extLst>
      <p:ext uri="{BB962C8B-B14F-4D97-AF65-F5344CB8AC3E}">
        <p14:creationId xmlns:p14="http://schemas.microsoft.com/office/powerpoint/2010/main" val="188886350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bg>
      <p:bgPr>
        <a:blipFill dpi="0" rotWithShape="1">
          <a:blip r:embed="rId2">
            <a:lum/>
          </a:blip>
          <a:srcRect/>
          <a:stretch>
            <a:fillRect t="-39000" b="-39000"/>
          </a:stretch>
        </a:blip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685800" y="1915625"/>
            <a:ext cx="5727000" cy="1159800"/>
          </a:xfrm>
          <a:prstGeom prst="rect">
            <a:avLst/>
          </a:prstGeom>
        </p:spPr>
        <p:txBody>
          <a:bodyPr spcFirstLastPara="1" wrap="square" lIns="91425" tIns="91425" rIns="91425" bIns="91425" anchor="b" anchorCtr="0"/>
          <a:lstStyle>
            <a:lvl1pPr lvl="0" algn="l">
              <a:spcBef>
                <a:spcPts val="0"/>
              </a:spcBef>
              <a:spcAft>
                <a:spcPts val="0"/>
              </a:spcAft>
              <a:buClr>
                <a:srgbClr val="FFFFFF"/>
              </a:buClr>
              <a:buSzPts val="4800"/>
              <a:buNone/>
              <a:defRPr sz="4800">
                <a:solidFill>
                  <a:srgbClr val="FFFFFF"/>
                </a:solidFill>
              </a:defRPr>
            </a:lvl1pPr>
            <a:lvl2pPr lvl="1" algn="l">
              <a:spcBef>
                <a:spcPts val="0"/>
              </a:spcBef>
              <a:spcAft>
                <a:spcPts val="0"/>
              </a:spcAft>
              <a:buClr>
                <a:srgbClr val="FFFFFF"/>
              </a:buClr>
              <a:buSzPts val="4800"/>
              <a:buNone/>
              <a:defRPr sz="4800">
                <a:solidFill>
                  <a:srgbClr val="FFFFFF"/>
                </a:solidFill>
              </a:defRPr>
            </a:lvl2pPr>
            <a:lvl3pPr lvl="2" algn="l">
              <a:spcBef>
                <a:spcPts val="0"/>
              </a:spcBef>
              <a:spcAft>
                <a:spcPts val="0"/>
              </a:spcAft>
              <a:buClr>
                <a:srgbClr val="FFFFFF"/>
              </a:buClr>
              <a:buSzPts val="4800"/>
              <a:buNone/>
              <a:defRPr sz="4800">
                <a:solidFill>
                  <a:srgbClr val="FFFFFF"/>
                </a:solidFill>
              </a:defRPr>
            </a:lvl3pPr>
            <a:lvl4pPr lvl="3" algn="l">
              <a:spcBef>
                <a:spcPts val="0"/>
              </a:spcBef>
              <a:spcAft>
                <a:spcPts val="0"/>
              </a:spcAft>
              <a:buClr>
                <a:srgbClr val="FFFFFF"/>
              </a:buClr>
              <a:buSzPts val="4800"/>
              <a:buNone/>
              <a:defRPr sz="4800">
                <a:solidFill>
                  <a:srgbClr val="FFFFFF"/>
                </a:solidFill>
              </a:defRPr>
            </a:lvl4pPr>
            <a:lvl5pPr lvl="4" algn="l">
              <a:spcBef>
                <a:spcPts val="0"/>
              </a:spcBef>
              <a:spcAft>
                <a:spcPts val="0"/>
              </a:spcAft>
              <a:buClr>
                <a:srgbClr val="FFFFFF"/>
              </a:buClr>
              <a:buSzPts val="4800"/>
              <a:buNone/>
              <a:defRPr sz="4800">
                <a:solidFill>
                  <a:srgbClr val="FFFFFF"/>
                </a:solidFill>
              </a:defRPr>
            </a:lvl5pPr>
            <a:lvl6pPr lvl="5" algn="l">
              <a:spcBef>
                <a:spcPts val="0"/>
              </a:spcBef>
              <a:spcAft>
                <a:spcPts val="0"/>
              </a:spcAft>
              <a:buClr>
                <a:srgbClr val="FFFFFF"/>
              </a:buClr>
              <a:buSzPts val="4800"/>
              <a:buNone/>
              <a:defRPr sz="4800">
                <a:solidFill>
                  <a:srgbClr val="FFFFFF"/>
                </a:solidFill>
              </a:defRPr>
            </a:lvl6pPr>
            <a:lvl7pPr lvl="6" algn="l">
              <a:spcBef>
                <a:spcPts val="0"/>
              </a:spcBef>
              <a:spcAft>
                <a:spcPts val="0"/>
              </a:spcAft>
              <a:buClr>
                <a:srgbClr val="FFFFFF"/>
              </a:buClr>
              <a:buSzPts val="4800"/>
              <a:buNone/>
              <a:defRPr sz="4800">
                <a:solidFill>
                  <a:srgbClr val="FFFFFF"/>
                </a:solidFill>
              </a:defRPr>
            </a:lvl7pPr>
            <a:lvl8pPr lvl="7" algn="l">
              <a:spcBef>
                <a:spcPts val="0"/>
              </a:spcBef>
              <a:spcAft>
                <a:spcPts val="0"/>
              </a:spcAft>
              <a:buClr>
                <a:srgbClr val="FFFFFF"/>
              </a:buClr>
              <a:buSzPts val="4800"/>
              <a:buNone/>
              <a:defRPr sz="4800">
                <a:solidFill>
                  <a:srgbClr val="FFFFFF"/>
                </a:solidFill>
              </a:defRPr>
            </a:lvl8pPr>
            <a:lvl9pPr lvl="8" algn="l">
              <a:spcBef>
                <a:spcPts val="0"/>
              </a:spcBef>
              <a:spcAft>
                <a:spcPts val="0"/>
              </a:spcAft>
              <a:buClr>
                <a:srgbClr val="FFFFFF"/>
              </a:buClr>
              <a:buSzPts val="4800"/>
              <a:buNone/>
              <a:defRPr sz="4800">
                <a:solidFill>
                  <a:srgbClr val="FFFFFF"/>
                </a:solidFill>
              </a:defRPr>
            </a:lvl9pPr>
          </a:lstStyle>
          <a:p>
            <a:endParaRPr/>
          </a:p>
        </p:txBody>
      </p:sp>
      <p:sp>
        <p:nvSpPr>
          <p:cNvPr id="11" name="Google Shape;11;p2"/>
          <p:cNvSpPr/>
          <p:nvPr/>
        </p:nvSpPr>
        <p:spPr>
          <a:xfrm rot="-5400000">
            <a:off x="4466275" y="-1238838"/>
            <a:ext cx="211200" cy="9144000"/>
          </a:xfrm>
          <a:prstGeom prst="rect">
            <a:avLst/>
          </a:prstGeom>
          <a:gradFill>
            <a:gsLst>
              <a:gs pos="0">
                <a:srgbClr val="000014">
                  <a:alpha val="49803"/>
                </a:srgbClr>
              </a:gs>
              <a:gs pos="100000">
                <a:srgbClr val="000014">
                  <a:alpha val="0"/>
                </a:srgbClr>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12" name="Google Shape;12;p2"/>
          <p:cNvSpPr/>
          <p:nvPr/>
        </p:nvSpPr>
        <p:spPr>
          <a:xfrm rot="10800000" flipH="1">
            <a:off x="0" y="3420048"/>
            <a:ext cx="9144000" cy="1730100"/>
          </a:xfrm>
          <a:prstGeom prst="rect">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bg>
      <p:bgPr>
        <a:blipFill dpi="0" rotWithShape="1">
          <a:blip r:embed="rId2">
            <a:lum/>
          </a:blip>
          <a:srcRect/>
          <a:stretch>
            <a:fillRect t="-39000" b="-39000"/>
          </a:stretch>
        </a:blipFill>
        <a:effectLst/>
      </p:bgPr>
    </p:bg>
    <p:spTree>
      <p:nvGrpSpPr>
        <p:cNvPr id="1" name="Shape 13"/>
        <p:cNvGrpSpPr/>
        <p:nvPr/>
      </p:nvGrpSpPr>
      <p:grpSpPr>
        <a:xfrm>
          <a:off x="0" y="0"/>
          <a:ext cx="0" cy="0"/>
          <a:chOff x="0" y="0"/>
          <a:chExt cx="0" cy="0"/>
        </a:xfrm>
      </p:grpSpPr>
      <p:sp>
        <p:nvSpPr>
          <p:cNvPr id="14" name="Google Shape;14;p3"/>
          <p:cNvSpPr/>
          <p:nvPr/>
        </p:nvSpPr>
        <p:spPr>
          <a:xfrm rot="-5400000">
            <a:off x="4497775" y="-2041588"/>
            <a:ext cx="148200" cy="9144000"/>
          </a:xfrm>
          <a:prstGeom prst="rect">
            <a:avLst/>
          </a:prstGeom>
          <a:gradFill>
            <a:gsLst>
              <a:gs pos="0">
                <a:srgbClr val="000014">
                  <a:alpha val="49803"/>
                </a:srgbClr>
              </a:gs>
              <a:gs pos="100000">
                <a:srgbClr val="000014">
                  <a:alpha val="0"/>
                </a:srgbClr>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15" name="Google Shape;15;p3"/>
          <p:cNvSpPr/>
          <p:nvPr/>
        </p:nvSpPr>
        <p:spPr>
          <a:xfrm rot="10800000" flipH="1">
            <a:off x="0" y="2571593"/>
            <a:ext cx="9144000" cy="2571900"/>
          </a:xfrm>
          <a:prstGeom prst="rect">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 name="Google Shape;16;p3"/>
          <p:cNvSpPr txBox="1">
            <a:spLocks noGrp="1"/>
          </p:cNvSpPr>
          <p:nvPr>
            <p:ph type="ctrTitle"/>
          </p:nvPr>
        </p:nvSpPr>
        <p:spPr>
          <a:xfrm>
            <a:off x="685800" y="3031150"/>
            <a:ext cx="4558200" cy="1159800"/>
          </a:xfrm>
          <a:prstGeom prst="rect">
            <a:avLst/>
          </a:prstGeom>
        </p:spPr>
        <p:txBody>
          <a:bodyPr spcFirstLastPara="1" wrap="square" lIns="91425" tIns="91425" rIns="91425" bIns="91425" anchor="ctr" anchorCtr="0"/>
          <a:lstStyle>
            <a:lvl1pPr lvl="0" algn="l" rtl="0">
              <a:spcBef>
                <a:spcPts val="0"/>
              </a:spcBef>
              <a:spcAft>
                <a:spcPts val="0"/>
              </a:spcAft>
              <a:buSzPts val="3600"/>
              <a:buNone/>
              <a:defRPr sz="3600"/>
            </a:lvl1pPr>
            <a:lvl2pPr lvl="1" algn="l" rtl="0">
              <a:spcBef>
                <a:spcPts val="0"/>
              </a:spcBef>
              <a:spcAft>
                <a:spcPts val="0"/>
              </a:spcAft>
              <a:buSzPts val="3600"/>
              <a:buNone/>
              <a:defRPr sz="3600"/>
            </a:lvl2pPr>
            <a:lvl3pPr lvl="2" algn="l" rtl="0">
              <a:spcBef>
                <a:spcPts val="0"/>
              </a:spcBef>
              <a:spcAft>
                <a:spcPts val="0"/>
              </a:spcAft>
              <a:buSzPts val="3600"/>
              <a:buNone/>
              <a:defRPr sz="3600"/>
            </a:lvl3pPr>
            <a:lvl4pPr lvl="3" algn="l" rtl="0">
              <a:spcBef>
                <a:spcPts val="0"/>
              </a:spcBef>
              <a:spcAft>
                <a:spcPts val="0"/>
              </a:spcAft>
              <a:buSzPts val="3600"/>
              <a:buNone/>
              <a:defRPr sz="3600"/>
            </a:lvl4pPr>
            <a:lvl5pPr lvl="4" algn="l" rtl="0">
              <a:spcBef>
                <a:spcPts val="0"/>
              </a:spcBef>
              <a:spcAft>
                <a:spcPts val="0"/>
              </a:spcAft>
              <a:buSzPts val="3600"/>
              <a:buNone/>
              <a:defRPr sz="3600"/>
            </a:lvl5pPr>
            <a:lvl6pPr lvl="5" algn="l" rtl="0">
              <a:spcBef>
                <a:spcPts val="0"/>
              </a:spcBef>
              <a:spcAft>
                <a:spcPts val="0"/>
              </a:spcAft>
              <a:buSzPts val="3600"/>
              <a:buNone/>
              <a:defRPr sz="3600"/>
            </a:lvl6pPr>
            <a:lvl7pPr lvl="6" algn="l" rtl="0">
              <a:spcBef>
                <a:spcPts val="0"/>
              </a:spcBef>
              <a:spcAft>
                <a:spcPts val="0"/>
              </a:spcAft>
              <a:buSzPts val="3600"/>
              <a:buNone/>
              <a:defRPr sz="3600"/>
            </a:lvl7pPr>
            <a:lvl8pPr lvl="7" algn="l" rtl="0">
              <a:spcBef>
                <a:spcPts val="0"/>
              </a:spcBef>
              <a:spcAft>
                <a:spcPts val="0"/>
              </a:spcAft>
              <a:buSzPts val="3600"/>
              <a:buNone/>
              <a:defRPr sz="3600"/>
            </a:lvl8pPr>
            <a:lvl9pPr lvl="8" algn="l" rtl="0">
              <a:spcBef>
                <a:spcPts val="0"/>
              </a:spcBef>
              <a:spcAft>
                <a:spcPts val="0"/>
              </a:spcAft>
              <a:buSzPts val="3600"/>
              <a:buNone/>
              <a:defRPr sz="3600"/>
            </a:lvl9pPr>
          </a:lstStyle>
          <a:p>
            <a:endParaRPr/>
          </a:p>
        </p:txBody>
      </p:sp>
      <p:sp>
        <p:nvSpPr>
          <p:cNvPr id="17" name="Google Shape;17;p3"/>
          <p:cNvSpPr txBox="1">
            <a:spLocks noGrp="1"/>
          </p:cNvSpPr>
          <p:nvPr>
            <p:ph type="subTitle" idx="1"/>
          </p:nvPr>
        </p:nvSpPr>
        <p:spPr>
          <a:xfrm>
            <a:off x="685800" y="4135454"/>
            <a:ext cx="4558200" cy="784800"/>
          </a:xfrm>
          <a:prstGeom prst="rect">
            <a:avLst/>
          </a:prstGeom>
        </p:spPr>
        <p:txBody>
          <a:bodyPr spcFirstLastPara="1" wrap="square" lIns="91425" tIns="91425" rIns="91425" bIns="91425" anchor="t" anchorCtr="0"/>
          <a:lstStyle>
            <a:lvl1pPr lvl="0" rtl="0">
              <a:spcBef>
                <a:spcPts val="0"/>
              </a:spcBef>
              <a:spcAft>
                <a:spcPts val="0"/>
              </a:spcAft>
              <a:buClr>
                <a:schemeClr val="dk2"/>
              </a:buClr>
              <a:buSzPts val="1400"/>
              <a:buNone/>
              <a:defRPr sz="1400">
                <a:solidFill>
                  <a:schemeClr val="dk2"/>
                </a:solidFill>
              </a:defRPr>
            </a:lvl1pPr>
            <a:lvl2pPr lvl="1" rtl="0">
              <a:spcBef>
                <a:spcPts val="0"/>
              </a:spcBef>
              <a:spcAft>
                <a:spcPts val="0"/>
              </a:spcAft>
              <a:buClr>
                <a:schemeClr val="dk2"/>
              </a:buClr>
              <a:buSzPts val="1400"/>
              <a:buNone/>
              <a:defRPr sz="1400">
                <a:solidFill>
                  <a:schemeClr val="dk2"/>
                </a:solidFill>
              </a:defRPr>
            </a:lvl2pPr>
            <a:lvl3pPr lvl="2" rtl="0">
              <a:spcBef>
                <a:spcPts val="0"/>
              </a:spcBef>
              <a:spcAft>
                <a:spcPts val="0"/>
              </a:spcAft>
              <a:buClr>
                <a:schemeClr val="dk2"/>
              </a:buClr>
              <a:buSzPts val="1400"/>
              <a:buNone/>
              <a:defRPr sz="1400">
                <a:solidFill>
                  <a:schemeClr val="dk2"/>
                </a:solidFill>
              </a:defRPr>
            </a:lvl3pPr>
            <a:lvl4pPr lvl="3" rtl="0">
              <a:spcBef>
                <a:spcPts val="0"/>
              </a:spcBef>
              <a:spcAft>
                <a:spcPts val="0"/>
              </a:spcAft>
              <a:buClr>
                <a:schemeClr val="dk2"/>
              </a:buClr>
              <a:buSzPts val="1400"/>
              <a:buNone/>
              <a:defRPr sz="1400">
                <a:solidFill>
                  <a:schemeClr val="dk2"/>
                </a:solidFill>
              </a:defRPr>
            </a:lvl4pPr>
            <a:lvl5pPr lvl="4" rtl="0">
              <a:spcBef>
                <a:spcPts val="0"/>
              </a:spcBef>
              <a:spcAft>
                <a:spcPts val="0"/>
              </a:spcAft>
              <a:buClr>
                <a:schemeClr val="dk2"/>
              </a:buClr>
              <a:buSzPts val="1400"/>
              <a:buNone/>
              <a:defRPr sz="1400">
                <a:solidFill>
                  <a:schemeClr val="dk2"/>
                </a:solidFill>
              </a:defRPr>
            </a:lvl5pPr>
            <a:lvl6pPr lvl="5" rtl="0">
              <a:spcBef>
                <a:spcPts val="0"/>
              </a:spcBef>
              <a:spcAft>
                <a:spcPts val="0"/>
              </a:spcAft>
              <a:buClr>
                <a:schemeClr val="dk2"/>
              </a:buClr>
              <a:buSzPts val="1400"/>
              <a:buNone/>
              <a:defRPr sz="1400">
                <a:solidFill>
                  <a:schemeClr val="dk2"/>
                </a:solidFill>
              </a:defRPr>
            </a:lvl6pPr>
            <a:lvl7pPr lvl="6" rtl="0">
              <a:spcBef>
                <a:spcPts val="0"/>
              </a:spcBef>
              <a:spcAft>
                <a:spcPts val="0"/>
              </a:spcAft>
              <a:buClr>
                <a:schemeClr val="dk2"/>
              </a:buClr>
              <a:buSzPts val="1400"/>
              <a:buNone/>
              <a:defRPr sz="1400">
                <a:solidFill>
                  <a:schemeClr val="dk2"/>
                </a:solidFill>
              </a:defRPr>
            </a:lvl7pPr>
            <a:lvl8pPr lvl="7" rtl="0">
              <a:spcBef>
                <a:spcPts val="0"/>
              </a:spcBef>
              <a:spcAft>
                <a:spcPts val="0"/>
              </a:spcAft>
              <a:buClr>
                <a:schemeClr val="dk2"/>
              </a:buClr>
              <a:buSzPts val="1400"/>
              <a:buNone/>
              <a:defRPr sz="1400">
                <a:solidFill>
                  <a:schemeClr val="dk2"/>
                </a:solidFill>
              </a:defRPr>
            </a:lvl8pPr>
            <a:lvl9pPr lvl="8" rtl="0">
              <a:spcBef>
                <a:spcPts val="0"/>
              </a:spcBef>
              <a:spcAft>
                <a:spcPts val="0"/>
              </a:spcAft>
              <a:buClr>
                <a:schemeClr val="dk2"/>
              </a:buClr>
              <a:buSzPts val="1400"/>
              <a:buNone/>
              <a:defRPr sz="1400">
                <a:solidFill>
                  <a:schemeClr val="dk2"/>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24"/>
        <p:cNvGrpSpPr/>
        <p:nvPr/>
      </p:nvGrpSpPr>
      <p:grpSpPr>
        <a:xfrm>
          <a:off x="0" y="0"/>
          <a:ext cx="0" cy="0"/>
          <a:chOff x="0" y="0"/>
          <a:chExt cx="0" cy="0"/>
        </a:xfrm>
      </p:grpSpPr>
      <p:sp>
        <p:nvSpPr>
          <p:cNvPr id="25" name="Google Shape;25;p5"/>
          <p:cNvSpPr/>
          <p:nvPr/>
        </p:nvSpPr>
        <p:spPr>
          <a:xfrm rot="-5400000">
            <a:off x="4517850" y="-3214045"/>
            <a:ext cx="108300" cy="9144000"/>
          </a:xfrm>
          <a:prstGeom prst="rect">
            <a:avLst/>
          </a:prstGeom>
          <a:gradFill>
            <a:gsLst>
              <a:gs pos="0">
                <a:srgbClr val="000014">
                  <a:alpha val="49803"/>
                </a:srgbClr>
              </a:gs>
              <a:gs pos="100000">
                <a:srgbClr val="000014">
                  <a:alpha val="0"/>
                </a:srgbClr>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6" name="Google Shape;26;p5"/>
          <p:cNvSpPr/>
          <p:nvPr/>
        </p:nvSpPr>
        <p:spPr>
          <a:xfrm rot="-5400000" flipH="1">
            <a:off x="4497775" y="-3854662"/>
            <a:ext cx="148200" cy="9144000"/>
          </a:xfrm>
          <a:prstGeom prst="rect">
            <a:avLst/>
          </a:prstGeom>
          <a:gradFill>
            <a:gsLst>
              <a:gs pos="0">
                <a:srgbClr val="000014">
                  <a:alpha val="49803"/>
                </a:srgbClr>
              </a:gs>
              <a:gs pos="100000">
                <a:srgbClr val="000014">
                  <a:alpha val="0"/>
                </a:srgbClr>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7" name="Google Shape;27;p5"/>
          <p:cNvSpPr/>
          <p:nvPr/>
        </p:nvSpPr>
        <p:spPr>
          <a:xfrm>
            <a:off x="0" y="0"/>
            <a:ext cx="9144000" cy="676200"/>
          </a:xfrm>
          <a:prstGeom prst="rect">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8" name="Google Shape;28;p5"/>
          <p:cNvSpPr/>
          <p:nvPr/>
        </p:nvSpPr>
        <p:spPr>
          <a:xfrm>
            <a:off x="0" y="1352400"/>
            <a:ext cx="9144000" cy="3791100"/>
          </a:xfrm>
          <a:prstGeom prst="rect">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29" name="Google Shape;29;p5"/>
          <p:cNvCxnSpPr/>
          <p:nvPr/>
        </p:nvCxnSpPr>
        <p:spPr>
          <a:xfrm>
            <a:off x="338100" y="4813675"/>
            <a:ext cx="8467800" cy="0"/>
          </a:xfrm>
          <a:prstGeom prst="straightConnector1">
            <a:avLst/>
          </a:prstGeom>
          <a:noFill/>
          <a:ln w="9525" cap="flat" cmpd="sng">
            <a:solidFill>
              <a:srgbClr val="D9D9D9"/>
            </a:solidFill>
            <a:prstDash val="solid"/>
            <a:round/>
            <a:headEnd type="none" w="med" len="med"/>
            <a:tailEnd type="none" w="med" len="med"/>
          </a:ln>
        </p:spPr>
      </p:cxnSp>
      <p:sp>
        <p:nvSpPr>
          <p:cNvPr id="30" name="Google Shape;30;p5"/>
          <p:cNvSpPr txBox="1">
            <a:spLocks noGrp="1"/>
          </p:cNvSpPr>
          <p:nvPr>
            <p:ph type="title"/>
          </p:nvPr>
        </p:nvSpPr>
        <p:spPr>
          <a:xfrm>
            <a:off x="593575" y="0"/>
            <a:ext cx="7956600" cy="676200"/>
          </a:xfrm>
          <a:prstGeom prst="rect">
            <a:avLst/>
          </a:prstGeom>
        </p:spPr>
        <p:txBody>
          <a:bodyPr spcFirstLastPara="1" wrap="square" lIns="91425" tIns="91425" rIns="91425" bIns="91425" anchor="ctr" anchorCtr="0"/>
          <a:lstStyle>
            <a:lvl1pPr lvl="0">
              <a:spcBef>
                <a:spcPts val="0"/>
              </a:spcBef>
              <a:spcAft>
                <a:spcPts val="0"/>
              </a:spcAft>
              <a:buSzPts val="1600"/>
              <a:buNone/>
              <a:defRPr sz="3200"/>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a:endParaRPr dirty="0"/>
          </a:p>
        </p:txBody>
      </p:sp>
      <p:sp>
        <p:nvSpPr>
          <p:cNvPr id="31" name="Google Shape;31;p5"/>
          <p:cNvSpPr txBox="1">
            <a:spLocks noGrp="1"/>
          </p:cNvSpPr>
          <p:nvPr>
            <p:ph type="body" idx="1"/>
          </p:nvPr>
        </p:nvSpPr>
        <p:spPr>
          <a:xfrm>
            <a:off x="-126" y="1352327"/>
            <a:ext cx="9143999" cy="3123073"/>
          </a:xfrm>
          <a:prstGeom prst="rect">
            <a:avLst/>
          </a:prstGeom>
        </p:spPr>
        <p:txBody>
          <a:bodyPr spcFirstLastPara="1" wrap="square" lIns="91425" tIns="91425" rIns="91425" bIns="91425" anchor="t" anchorCtr="0"/>
          <a:lstStyle>
            <a:lvl1pPr marL="457200" lvl="0" indent="-330200">
              <a:lnSpc>
                <a:spcPct val="100000"/>
              </a:lnSpc>
              <a:spcBef>
                <a:spcPts val="600"/>
              </a:spcBef>
              <a:spcAft>
                <a:spcPts val="0"/>
              </a:spcAft>
              <a:buSzPts val="1600"/>
              <a:buFont typeface="Arial" panose="020B0604020202020204" pitchFamily="34" charset="0"/>
              <a:buChar char="•"/>
              <a:defRPr/>
            </a:lvl1pPr>
            <a:lvl2pPr marL="914400" lvl="1" indent="-330200">
              <a:spcBef>
                <a:spcPts val="0"/>
              </a:spcBef>
              <a:spcAft>
                <a:spcPts val="0"/>
              </a:spcAft>
              <a:buSzPts val="1600"/>
              <a:buChar char="∙"/>
              <a:defRPr/>
            </a:lvl2pPr>
            <a:lvl3pPr marL="1371600" lvl="2" indent="-330200">
              <a:spcBef>
                <a:spcPts val="0"/>
              </a:spcBef>
              <a:spcAft>
                <a:spcPts val="0"/>
              </a:spcAft>
              <a:buSzPts val="1600"/>
              <a:buChar char="∙"/>
              <a:defRPr/>
            </a:lvl3pPr>
            <a:lvl4pPr marL="1828800" lvl="3" indent="-330200">
              <a:spcBef>
                <a:spcPts val="0"/>
              </a:spcBef>
              <a:spcAft>
                <a:spcPts val="0"/>
              </a:spcAft>
              <a:buSzPts val="1600"/>
              <a:buChar char="∙"/>
              <a:defRPr/>
            </a:lvl4pPr>
            <a:lvl5pPr marL="2286000" lvl="4" indent="-330200">
              <a:spcBef>
                <a:spcPts val="0"/>
              </a:spcBef>
              <a:spcAft>
                <a:spcPts val="0"/>
              </a:spcAft>
              <a:buSzPts val="1600"/>
              <a:buChar char="∙"/>
              <a:defRPr/>
            </a:lvl5pPr>
            <a:lvl6pPr marL="2743200" lvl="5" indent="-330200">
              <a:spcBef>
                <a:spcPts val="0"/>
              </a:spcBef>
              <a:spcAft>
                <a:spcPts val="0"/>
              </a:spcAft>
              <a:buSzPts val="1600"/>
              <a:buChar char="∙"/>
              <a:defRPr/>
            </a:lvl6pPr>
            <a:lvl7pPr marL="3200400" lvl="6" indent="-330200">
              <a:spcBef>
                <a:spcPts val="0"/>
              </a:spcBef>
              <a:spcAft>
                <a:spcPts val="0"/>
              </a:spcAft>
              <a:buSzPts val="1600"/>
              <a:buChar char="∙"/>
              <a:defRPr/>
            </a:lvl7pPr>
            <a:lvl8pPr marL="3657600" lvl="7" indent="-330200">
              <a:spcBef>
                <a:spcPts val="0"/>
              </a:spcBef>
              <a:spcAft>
                <a:spcPts val="0"/>
              </a:spcAft>
              <a:buSzPts val="1600"/>
              <a:buChar char="∙"/>
              <a:defRPr/>
            </a:lvl8pPr>
            <a:lvl9pPr marL="4114800" lvl="8" indent="-330200">
              <a:spcBef>
                <a:spcPts val="0"/>
              </a:spcBef>
              <a:spcAft>
                <a:spcPts val="0"/>
              </a:spcAft>
              <a:buSzPts val="1600"/>
              <a:buChar char="∙"/>
              <a:defRPr/>
            </a:lvl9pPr>
          </a:lstStyle>
          <a:p>
            <a:endParaRPr dirty="0"/>
          </a:p>
        </p:txBody>
      </p:sp>
      <p:sp>
        <p:nvSpPr>
          <p:cNvPr id="32" name="Google Shape;32;p5"/>
          <p:cNvSpPr txBox="1">
            <a:spLocks noGrp="1"/>
          </p:cNvSpPr>
          <p:nvPr>
            <p:ph type="sldNum" idx="12"/>
          </p:nvPr>
        </p:nvSpPr>
        <p:spPr>
          <a:xfrm>
            <a:off x="593575" y="4813750"/>
            <a:ext cx="7956600" cy="329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pic>
        <p:nvPicPr>
          <p:cNvPr id="10" name="Picture 2" descr="Tandem">
            <a:extLst>
              <a:ext uri="{FF2B5EF4-FFF2-40B4-BE49-F238E27FC236}">
                <a16:creationId xmlns:a16="http://schemas.microsoft.com/office/drawing/2014/main" id="{04D24453-10A3-4E6E-A5A1-7484FB288BD5}"/>
              </a:ext>
            </a:extLst>
          </p:cNvPr>
          <p:cNvPicPr>
            <a:picLocks noChangeAspect="1" noChangeArrowheads="1"/>
          </p:cNvPicPr>
          <p:nvPr userDrawn="1"/>
        </p:nvPicPr>
        <p:blipFill>
          <a:blip r:embed="rId2">
            <a:biLevel thresh="75000"/>
            <a:extLst>
              <a:ext uri="{BEBA8EAE-BF5A-486C-A8C5-ECC9F3942E4B}">
                <a14:imgProps xmlns:a14="http://schemas.microsoft.com/office/drawing/2010/main">
                  <a14:imgLayer r:embed="rId3">
                    <a14:imgEffect>
                      <a14:colorTemperature colorTemp="11500"/>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7854461" y="192316"/>
            <a:ext cx="1195753" cy="25409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2024" y="857250"/>
            <a:ext cx="2125980" cy="1783080"/>
          </a:xfrm>
        </p:spPr>
        <p:txBody>
          <a:bodyPr anchor="b">
            <a:normAutofit/>
          </a:bodyPr>
          <a:lstStyle>
            <a:lvl1pPr>
              <a:defRPr sz="2400" b="0" baseline="0"/>
            </a:lvl1pPr>
          </a:lstStyle>
          <a:p>
            <a:r>
              <a:rPr lang="en-US"/>
              <a:t>Click to edit Master title style</a:t>
            </a:r>
            <a:endParaRPr lang="en-US" dirty="0"/>
          </a:p>
        </p:txBody>
      </p:sp>
      <p:sp>
        <p:nvSpPr>
          <p:cNvPr id="3" name="Content Placeholder 2"/>
          <p:cNvSpPr>
            <a:spLocks noGrp="1"/>
          </p:cNvSpPr>
          <p:nvPr>
            <p:ph idx="1"/>
          </p:nvPr>
        </p:nvSpPr>
        <p:spPr>
          <a:xfrm>
            <a:off x="2900934" y="651510"/>
            <a:ext cx="5486400" cy="3840480"/>
          </a:xfrm>
        </p:spPr>
        <p:txBody>
          <a:bodyPr/>
          <a:lstStyle>
            <a:lvl1pPr>
              <a:defRPr sz="1500"/>
            </a:lvl1pPr>
            <a:lvl2pPr>
              <a:defRPr sz="1350"/>
            </a:lvl2pPr>
            <a:lvl3pPr>
              <a:defRPr sz="1200"/>
            </a:lvl3pPr>
            <a:lvl4pPr>
              <a:defRPr sz="1050"/>
            </a:lvl4pPr>
            <a:lvl5pPr>
              <a:defRPr sz="1050"/>
            </a:lvl5pPr>
            <a:lvl6pPr>
              <a:defRPr sz="1050"/>
            </a:lvl6pPr>
            <a:lvl7pPr>
              <a:defRPr sz="1050"/>
            </a:lvl7pPr>
            <a:lvl8pPr>
              <a:defRPr sz="1050"/>
            </a:lvl8pPr>
            <a:lvl9pPr>
              <a:defRPr sz="105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92024" y="2620632"/>
            <a:ext cx="2125980" cy="1741493"/>
          </a:xfrm>
        </p:spPr>
        <p:txBody>
          <a:bodyPr anchor="t">
            <a:normAutofit/>
          </a:bodyPr>
          <a:lstStyle>
            <a:lvl1pPr marL="0" indent="0">
              <a:lnSpc>
                <a:spcPct val="100000"/>
              </a:lnSpc>
              <a:buNone/>
              <a:defRPr sz="1050">
                <a:solidFill>
                  <a:srgbClr val="FFFFFF"/>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8" name="Date Placeholder 7"/>
          <p:cNvSpPr>
            <a:spLocks noGrp="1"/>
          </p:cNvSpPr>
          <p:nvPr>
            <p:ph type="dt" sz="half" idx="10"/>
          </p:nvPr>
        </p:nvSpPr>
        <p:spPr/>
        <p:txBody>
          <a:bodyPr/>
          <a:lstStyle/>
          <a:p>
            <a:fld id="{2366F008-0850-45D5-9397-C2FC3F85A039}" type="datetimeFigureOut">
              <a:rPr lang="en-US" smtClean="0"/>
              <a:t>10/9/2018</a:t>
            </a:fld>
            <a:endParaRPr lang="en-US"/>
          </a:p>
        </p:txBody>
      </p:sp>
      <p:sp>
        <p:nvSpPr>
          <p:cNvPr id="9" name="Footer Placeholder 8"/>
          <p:cNvSpPr>
            <a:spLocks noGrp="1"/>
          </p:cNvSpPr>
          <p:nvPr>
            <p:ph type="ftr" sz="quarter" idx="11"/>
          </p:nvPr>
        </p:nvSpPr>
        <p:spPr/>
        <p:txBody>
          <a:bodyPr/>
          <a:lstStyle/>
          <a:p>
            <a:endParaRPr lang="en-US"/>
          </a:p>
        </p:txBody>
      </p:sp>
      <p:sp>
        <p:nvSpPr>
          <p:cNvPr id="10" name="Slide Number Placeholder 9"/>
          <p:cNvSpPr>
            <a:spLocks noGrp="1"/>
          </p:cNvSpPr>
          <p:nvPr>
            <p:ph type="sldNum" sz="quarter" idx="12"/>
          </p:nvPr>
        </p:nvSpPr>
        <p:spPr/>
        <p:txBody>
          <a:bodyPr/>
          <a:lstStyle/>
          <a:p>
            <a:fld id="{9917F05B-1C8A-47A8-A301-715C62B28D86}" type="slidenum">
              <a:rPr lang="en-US" smtClean="0"/>
              <a:t>‹#›</a:t>
            </a:fld>
            <a:endParaRPr lang="en-US"/>
          </a:p>
        </p:txBody>
      </p:sp>
    </p:spTree>
    <p:extLst>
      <p:ext uri="{BB962C8B-B14F-4D97-AF65-F5344CB8AC3E}">
        <p14:creationId xmlns:p14="http://schemas.microsoft.com/office/powerpoint/2010/main" val="106636510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microsoft.com/office/2007/relationships/hdphoto" Target="../media/hdphoto1.wdp"/><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tx2">
            <a:lumMod val="75000"/>
            <a:alpha val="60000"/>
          </a:schemeClr>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sldNum" idx="12"/>
          </p:nvPr>
        </p:nvSpPr>
        <p:spPr>
          <a:xfrm>
            <a:off x="593575" y="4813750"/>
            <a:ext cx="7956600" cy="329700"/>
          </a:xfrm>
          <a:prstGeom prst="rect">
            <a:avLst/>
          </a:prstGeom>
          <a:noFill/>
          <a:ln>
            <a:noFill/>
          </a:ln>
        </p:spPr>
        <p:txBody>
          <a:bodyPr spcFirstLastPara="1" wrap="square" lIns="91425" tIns="91425" rIns="91425" bIns="91425" anchor="ctr" anchorCtr="0">
            <a:noAutofit/>
          </a:bodyPr>
          <a:lstStyle>
            <a:lvl1pPr lvl="0" algn="ctr">
              <a:buNone/>
              <a:defRPr sz="1000">
                <a:solidFill>
                  <a:srgbClr val="666666"/>
                </a:solidFill>
                <a:latin typeface="Playfair Display"/>
                <a:ea typeface="Playfair Display"/>
                <a:cs typeface="Playfair Display"/>
                <a:sym typeface="Playfair Display"/>
              </a:defRPr>
            </a:lvl1pPr>
            <a:lvl2pPr lvl="1" algn="ctr">
              <a:buNone/>
              <a:defRPr sz="1000">
                <a:solidFill>
                  <a:srgbClr val="666666"/>
                </a:solidFill>
                <a:latin typeface="Playfair Display"/>
                <a:ea typeface="Playfair Display"/>
                <a:cs typeface="Playfair Display"/>
                <a:sym typeface="Playfair Display"/>
              </a:defRPr>
            </a:lvl2pPr>
            <a:lvl3pPr lvl="2" algn="ctr">
              <a:buNone/>
              <a:defRPr sz="1000">
                <a:solidFill>
                  <a:srgbClr val="666666"/>
                </a:solidFill>
                <a:latin typeface="Playfair Display"/>
                <a:ea typeface="Playfair Display"/>
                <a:cs typeface="Playfair Display"/>
                <a:sym typeface="Playfair Display"/>
              </a:defRPr>
            </a:lvl3pPr>
            <a:lvl4pPr lvl="3" algn="ctr">
              <a:buNone/>
              <a:defRPr sz="1000">
                <a:solidFill>
                  <a:srgbClr val="666666"/>
                </a:solidFill>
                <a:latin typeface="Playfair Display"/>
                <a:ea typeface="Playfair Display"/>
                <a:cs typeface="Playfair Display"/>
                <a:sym typeface="Playfair Display"/>
              </a:defRPr>
            </a:lvl4pPr>
            <a:lvl5pPr lvl="4" algn="ctr">
              <a:buNone/>
              <a:defRPr sz="1000">
                <a:solidFill>
                  <a:srgbClr val="666666"/>
                </a:solidFill>
                <a:latin typeface="Playfair Display"/>
                <a:ea typeface="Playfair Display"/>
                <a:cs typeface="Playfair Display"/>
                <a:sym typeface="Playfair Display"/>
              </a:defRPr>
            </a:lvl5pPr>
            <a:lvl6pPr lvl="5" algn="ctr">
              <a:buNone/>
              <a:defRPr sz="1000">
                <a:solidFill>
                  <a:srgbClr val="666666"/>
                </a:solidFill>
                <a:latin typeface="Playfair Display"/>
                <a:ea typeface="Playfair Display"/>
                <a:cs typeface="Playfair Display"/>
                <a:sym typeface="Playfair Display"/>
              </a:defRPr>
            </a:lvl6pPr>
            <a:lvl7pPr lvl="6" algn="ctr">
              <a:buNone/>
              <a:defRPr sz="1000">
                <a:solidFill>
                  <a:srgbClr val="666666"/>
                </a:solidFill>
                <a:latin typeface="Playfair Display"/>
                <a:ea typeface="Playfair Display"/>
                <a:cs typeface="Playfair Display"/>
                <a:sym typeface="Playfair Display"/>
              </a:defRPr>
            </a:lvl7pPr>
            <a:lvl8pPr lvl="7" algn="ctr">
              <a:buNone/>
              <a:defRPr sz="1000">
                <a:solidFill>
                  <a:srgbClr val="666666"/>
                </a:solidFill>
                <a:latin typeface="Playfair Display"/>
                <a:ea typeface="Playfair Display"/>
                <a:cs typeface="Playfair Display"/>
                <a:sym typeface="Playfair Display"/>
              </a:defRPr>
            </a:lvl8pPr>
            <a:lvl9pPr lvl="8" algn="ctr">
              <a:buNone/>
              <a:defRPr sz="1000">
                <a:solidFill>
                  <a:srgbClr val="666666"/>
                </a:solidFill>
                <a:latin typeface="Playfair Display"/>
                <a:ea typeface="Playfair Display"/>
                <a:cs typeface="Playfair Display"/>
                <a:sym typeface="Playfair Display"/>
              </a:defRPr>
            </a:lvl9pPr>
          </a:lstStyle>
          <a:p>
            <a:pPr marL="0" lvl="0" indent="0">
              <a:spcBef>
                <a:spcPts val="0"/>
              </a:spcBef>
              <a:spcAft>
                <a:spcPts val="0"/>
              </a:spcAft>
              <a:buNone/>
            </a:pPr>
            <a:fld id="{00000000-1234-1234-1234-123412341234}" type="slidenum">
              <a:rPr lang="en"/>
              <a:t>‹#›</a:t>
            </a:fld>
            <a:endParaRPr/>
          </a:p>
        </p:txBody>
      </p:sp>
      <p:sp>
        <p:nvSpPr>
          <p:cNvPr id="7" name="Google Shape;7;p1"/>
          <p:cNvSpPr txBox="1">
            <a:spLocks noGrp="1"/>
          </p:cNvSpPr>
          <p:nvPr>
            <p:ph type="title"/>
          </p:nvPr>
        </p:nvSpPr>
        <p:spPr>
          <a:xfrm>
            <a:off x="593575" y="0"/>
            <a:ext cx="7956600" cy="676200"/>
          </a:xfrm>
          <a:prstGeom prst="rect">
            <a:avLst/>
          </a:prstGeom>
          <a:noFill/>
          <a:ln>
            <a:noFill/>
          </a:ln>
        </p:spPr>
        <p:txBody>
          <a:bodyPr spcFirstLastPara="1" wrap="square" lIns="91425" tIns="91425" rIns="91425" bIns="91425" anchor="ctr" anchorCtr="0"/>
          <a:lstStyle>
            <a:lvl1pPr lvl="0" algn="ctr">
              <a:spcBef>
                <a:spcPts val="0"/>
              </a:spcBef>
              <a:spcAft>
                <a:spcPts val="0"/>
              </a:spcAft>
              <a:buClr>
                <a:srgbClr val="111111"/>
              </a:buClr>
              <a:buSzPts val="1600"/>
              <a:buFont typeface="Playfair Display"/>
              <a:buNone/>
              <a:defRPr sz="1600">
                <a:solidFill>
                  <a:srgbClr val="111111"/>
                </a:solidFill>
                <a:latin typeface="Playfair Display"/>
                <a:ea typeface="Playfair Display"/>
                <a:cs typeface="Playfair Display"/>
                <a:sym typeface="Playfair Display"/>
              </a:defRPr>
            </a:lvl1pPr>
            <a:lvl2pPr lvl="1" algn="ctr">
              <a:spcBef>
                <a:spcPts val="0"/>
              </a:spcBef>
              <a:spcAft>
                <a:spcPts val="0"/>
              </a:spcAft>
              <a:buClr>
                <a:srgbClr val="111111"/>
              </a:buClr>
              <a:buSzPts val="1600"/>
              <a:buFont typeface="Playfair Display"/>
              <a:buNone/>
              <a:defRPr sz="1600">
                <a:solidFill>
                  <a:srgbClr val="111111"/>
                </a:solidFill>
                <a:latin typeface="Playfair Display"/>
                <a:ea typeface="Playfair Display"/>
                <a:cs typeface="Playfair Display"/>
                <a:sym typeface="Playfair Display"/>
              </a:defRPr>
            </a:lvl2pPr>
            <a:lvl3pPr lvl="2" algn="ctr">
              <a:spcBef>
                <a:spcPts val="0"/>
              </a:spcBef>
              <a:spcAft>
                <a:spcPts val="0"/>
              </a:spcAft>
              <a:buClr>
                <a:srgbClr val="111111"/>
              </a:buClr>
              <a:buSzPts val="1600"/>
              <a:buFont typeface="Playfair Display"/>
              <a:buNone/>
              <a:defRPr sz="1600">
                <a:solidFill>
                  <a:srgbClr val="111111"/>
                </a:solidFill>
                <a:latin typeface="Playfair Display"/>
                <a:ea typeface="Playfair Display"/>
                <a:cs typeface="Playfair Display"/>
                <a:sym typeface="Playfair Display"/>
              </a:defRPr>
            </a:lvl3pPr>
            <a:lvl4pPr lvl="3" algn="ctr">
              <a:spcBef>
                <a:spcPts val="0"/>
              </a:spcBef>
              <a:spcAft>
                <a:spcPts val="0"/>
              </a:spcAft>
              <a:buClr>
                <a:srgbClr val="111111"/>
              </a:buClr>
              <a:buSzPts val="1600"/>
              <a:buFont typeface="Playfair Display"/>
              <a:buNone/>
              <a:defRPr sz="1600">
                <a:solidFill>
                  <a:srgbClr val="111111"/>
                </a:solidFill>
                <a:latin typeface="Playfair Display"/>
                <a:ea typeface="Playfair Display"/>
                <a:cs typeface="Playfair Display"/>
                <a:sym typeface="Playfair Display"/>
              </a:defRPr>
            </a:lvl4pPr>
            <a:lvl5pPr lvl="4" algn="ctr">
              <a:spcBef>
                <a:spcPts val="0"/>
              </a:spcBef>
              <a:spcAft>
                <a:spcPts val="0"/>
              </a:spcAft>
              <a:buClr>
                <a:srgbClr val="111111"/>
              </a:buClr>
              <a:buSzPts val="1600"/>
              <a:buFont typeface="Playfair Display"/>
              <a:buNone/>
              <a:defRPr sz="1600">
                <a:solidFill>
                  <a:srgbClr val="111111"/>
                </a:solidFill>
                <a:latin typeface="Playfair Display"/>
                <a:ea typeface="Playfair Display"/>
                <a:cs typeface="Playfair Display"/>
                <a:sym typeface="Playfair Display"/>
              </a:defRPr>
            </a:lvl5pPr>
            <a:lvl6pPr lvl="5" algn="ctr">
              <a:spcBef>
                <a:spcPts val="0"/>
              </a:spcBef>
              <a:spcAft>
                <a:spcPts val="0"/>
              </a:spcAft>
              <a:buClr>
                <a:srgbClr val="111111"/>
              </a:buClr>
              <a:buSzPts val="1600"/>
              <a:buFont typeface="Playfair Display"/>
              <a:buNone/>
              <a:defRPr sz="1600">
                <a:solidFill>
                  <a:srgbClr val="111111"/>
                </a:solidFill>
                <a:latin typeface="Playfair Display"/>
                <a:ea typeface="Playfair Display"/>
                <a:cs typeface="Playfair Display"/>
                <a:sym typeface="Playfair Display"/>
              </a:defRPr>
            </a:lvl6pPr>
            <a:lvl7pPr lvl="6" algn="ctr">
              <a:spcBef>
                <a:spcPts val="0"/>
              </a:spcBef>
              <a:spcAft>
                <a:spcPts val="0"/>
              </a:spcAft>
              <a:buClr>
                <a:srgbClr val="111111"/>
              </a:buClr>
              <a:buSzPts val="1600"/>
              <a:buFont typeface="Playfair Display"/>
              <a:buNone/>
              <a:defRPr sz="1600">
                <a:solidFill>
                  <a:srgbClr val="111111"/>
                </a:solidFill>
                <a:latin typeface="Playfair Display"/>
                <a:ea typeface="Playfair Display"/>
                <a:cs typeface="Playfair Display"/>
                <a:sym typeface="Playfair Display"/>
              </a:defRPr>
            </a:lvl7pPr>
            <a:lvl8pPr lvl="7" algn="ctr">
              <a:spcBef>
                <a:spcPts val="0"/>
              </a:spcBef>
              <a:spcAft>
                <a:spcPts val="0"/>
              </a:spcAft>
              <a:buClr>
                <a:srgbClr val="111111"/>
              </a:buClr>
              <a:buSzPts val="1600"/>
              <a:buFont typeface="Playfair Display"/>
              <a:buNone/>
              <a:defRPr sz="1600">
                <a:solidFill>
                  <a:srgbClr val="111111"/>
                </a:solidFill>
                <a:latin typeface="Playfair Display"/>
                <a:ea typeface="Playfair Display"/>
                <a:cs typeface="Playfair Display"/>
                <a:sym typeface="Playfair Display"/>
              </a:defRPr>
            </a:lvl8pPr>
            <a:lvl9pPr lvl="8" algn="ctr">
              <a:spcBef>
                <a:spcPts val="0"/>
              </a:spcBef>
              <a:spcAft>
                <a:spcPts val="0"/>
              </a:spcAft>
              <a:buClr>
                <a:srgbClr val="111111"/>
              </a:buClr>
              <a:buSzPts val="1600"/>
              <a:buFont typeface="Playfair Display"/>
              <a:buNone/>
              <a:defRPr sz="1600">
                <a:solidFill>
                  <a:srgbClr val="111111"/>
                </a:solidFill>
                <a:latin typeface="Playfair Display"/>
                <a:ea typeface="Playfair Display"/>
                <a:cs typeface="Playfair Display"/>
                <a:sym typeface="Playfair Display"/>
              </a:defRPr>
            </a:lvl9pPr>
          </a:lstStyle>
          <a:p>
            <a:endParaRPr dirty="0"/>
          </a:p>
        </p:txBody>
      </p:sp>
      <p:sp>
        <p:nvSpPr>
          <p:cNvPr id="8" name="Google Shape;8;p1"/>
          <p:cNvSpPr txBox="1">
            <a:spLocks noGrp="1"/>
          </p:cNvSpPr>
          <p:nvPr>
            <p:ph type="body" idx="1"/>
          </p:nvPr>
        </p:nvSpPr>
        <p:spPr>
          <a:xfrm>
            <a:off x="593575" y="1823700"/>
            <a:ext cx="7956600" cy="2651700"/>
          </a:xfrm>
          <a:prstGeom prst="rect">
            <a:avLst/>
          </a:prstGeom>
          <a:noFill/>
          <a:ln>
            <a:noFill/>
          </a:ln>
        </p:spPr>
        <p:txBody>
          <a:bodyPr spcFirstLastPara="1" wrap="square" lIns="91425" tIns="91425" rIns="91425" bIns="91425" anchor="t" anchorCtr="0"/>
          <a:lstStyle>
            <a:lvl1pPr marL="457200" lvl="0" indent="-330200">
              <a:lnSpc>
                <a:spcPct val="150000"/>
              </a:lnSpc>
              <a:spcBef>
                <a:spcPts val="600"/>
              </a:spcBef>
              <a:spcAft>
                <a:spcPts val="0"/>
              </a:spcAft>
              <a:buClr>
                <a:srgbClr val="B7B7B7"/>
              </a:buClr>
              <a:buSzPts val="1600"/>
              <a:buFont typeface="Raleway Light"/>
              <a:buChar char="∙"/>
              <a:defRPr sz="1600">
                <a:solidFill>
                  <a:srgbClr val="111111"/>
                </a:solidFill>
                <a:latin typeface="Raleway Light"/>
                <a:ea typeface="Raleway Light"/>
                <a:cs typeface="Raleway Light"/>
                <a:sym typeface="Raleway Light"/>
              </a:defRPr>
            </a:lvl1pPr>
            <a:lvl2pPr marL="914400" lvl="1" indent="-330200">
              <a:lnSpc>
                <a:spcPct val="150000"/>
              </a:lnSpc>
              <a:spcBef>
                <a:spcPts val="0"/>
              </a:spcBef>
              <a:spcAft>
                <a:spcPts val="0"/>
              </a:spcAft>
              <a:buClr>
                <a:srgbClr val="B7B7B7"/>
              </a:buClr>
              <a:buSzPts val="1600"/>
              <a:buFont typeface="Raleway Light"/>
              <a:buChar char="∙"/>
              <a:defRPr sz="1600">
                <a:solidFill>
                  <a:srgbClr val="111111"/>
                </a:solidFill>
                <a:latin typeface="Raleway Light"/>
                <a:ea typeface="Raleway Light"/>
                <a:cs typeface="Raleway Light"/>
                <a:sym typeface="Raleway Light"/>
              </a:defRPr>
            </a:lvl2pPr>
            <a:lvl3pPr marL="1371600" lvl="2" indent="-330200">
              <a:lnSpc>
                <a:spcPct val="150000"/>
              </a:lnSpc>
              <a:spcBef>
                <a:spcPts val="0"/>
              </a:spcBef>
              <a:spcAft>
                <a:spcPts val="0"/>
              </a:spcAft>
              <a:buClr>
                <a:srgbClr val="B7B7B7"/>
              </a:buClr>
              <a:buSzPts val="1600"/>
              <a:buFont typeface="Raleway Light"/>
              <a:buChar char="∙"/>
              <a:defRPr sz="1600">
                <a:solidFill>
                  <a:srgbClr val="111111"/>
                </a:solidFill>
                <a:latin typeface="Raleway Light"/>
                <a:ea typeface="Raleway Light"/>
                <a:cs typeface="Raleway Light"/>
                <a:sym typeface="Raleway Light"/>
              </a:defRPr>
            </a:lvl3pPr>
            <a:lvl4pPr marL="1828800" lvl="3" indent="-330200">
              <a:lnSpc>
                <a:spcPct val="150000"/>
              </a:lnSpc>
              <a:spcBef>
                <a:spcPts val="0"/>
              </a:spcBef>
              <a:spcAft>
                <a:spcPts val="0"/>
              </a:spcAft>
              <a:buClr>
                <a:srgbClr val="B7B7B7"/>
              </a:buClr>
              <a:buSzPts val="1600"/>
              <a:buFont typeface="Raleway Light"/>
              <a:buChar char="∙"/>
              <a:defRPr sz="1600">
                <a:solidFill>
                  <a:srgbClr val="111111"/>
                </a:solidFill>
                <a:latin typeface="Raleway Light"/>
                <a:ea typeface="Raleway Light"/>
                <a:cs typeface="Raleway Light"/>
                <a:sym typeface="Raleway Light"/>
              </a:defRPr>
            </a:lvl4pPr>
            <a:lvl5pPr marL="2286000" lvl="4" indent="-330200">
              <a:lnSpc>
                <a:spcPct val="150000"/>
              </a:lnSpc>
              <a:spcBef>
                <a:spcPts val="0"/>
              </a:spcBef>
              <a:spcAft>
                <a:spcPts val="0"/>
              </a:spcAft>
              <a:buClr>
                <a:srgbClr val="B7B7B7"/>
              </a:buClr>
              <a:buSzPts val="1600"/>
              <a:buFont typeface="Raleway Light"/>
              <a:buChar char="∙"/>
              <a:defRPr sz="1600">
                <a:solidFill>
                  <a:srgbClr val="111111"/>
                </a:solidFill>
                <a:latin typeface="Raleway Light"/>
                <a:ea typeface="Raleway Light"/>
                <a:cs typeface="Raleway Light"/>
                <a:sym typeface="Raleway Light"/>
              </a:defRPr>
            </a:lvl5pPr>
            <a:lvl6pPr marL="2743200" lvl="5" indent="-330200">
              <a:lnSpc>
                <a:spcPct val="150000"/>
              </a:lnSpc>
              <a:spcBef>
                <a:spcPts val="0"/>
              </a:spcBef>
              <a:spcAft>
                <a:spcPts val="0"/>
              </a:spcAft>
              <a:buClr>
                <a:srgbClr val="B7B7B7"/>
              </a:buClr>
              <a:buSzPts val="1600"/>
              <a:buFont typeface="Raleway Light"/>
              <a:buChar char="∙"/>
              <a:defRPr sz="1600">
                <a:solidFill>
                  <a:srgbClr val="111111"/>
                </a:solidFill>
                <a:latin typeface="Raleway Light"/>
                <a:ea typeface="Raleway Light"/>
                <a:cs typeface="Raleway Light"/>
                <a:sym typeface="Raleway Light"/>
              </a:defRPr>
            </a:lvl6pPr>
            <a:lvl7pPr marL="3200400" lvl="6" indent="-330200">
              <a:lnSpc>
                <a:spcPct val="150000"/>
              </a:lnSpc>
              <a:spcBef>
                <a:spcPts val="0"/>
              </a:spcBef>
              <a:spcAft>
                <a:spcPts val="0"/>
              </a:spcAft>
              <a:buClr>
                <a:srgbClr val="B7B7B7"/>
              </a:buClr>
              <a:buSzPts val="1600"/>
              <a:buFont typeface="Raleway Light"/>
              <a:buChar char="∙"/>
              <a:defRPr sz="1600">
                <a:solidFill>
                  <a:srgbClr val="111111"/>
                </a:solidFill>
                <a:latin typeface="Raleway Light"/>
                <a:ea typeface="Raleway Light"/>
                <a:cs typeface="Raleway Light"/>
                <a:sym typeface="Raleway Light"/>
              </a:defRPr>
            </a:lvl7pPr>
            <a:lvl8pPr marL="3657600" lvl="7" indent="-330200">
              <a:lnSpc>
                <a:spcPct val="150000"/>
              </a:lnSpc>
              <a:spcBef>
                <a:spcPts val="0"/>
              </a:spcBef>
              <a:spcAft>
                <a:spcPts val="0"/>
              </a:spcAft>
              <a:buClr>
                <a:srgbClr val="B7B7B7"/>
              </a:buClr>
              <a:buSzPts val="1600"/>
              <a:buFont typeface="Raleway Light"/>
              <a:buChar char="∙"/>
              <a:defRPr sz="1600">
                <a:solidFill>
                  <a:srgbClr val="111111"/>
                </a:solidFill>
                <a:latin typeface="Raleway Light"/>
                <a:ea typeface="Raleway Light"/>
                <a:cs typeface="Raleway Light"/>
                <a:sym typeface="Raleway Light"/>
              </a:defRPr>
            </a:lvl8pPr>
            <a:lvl9pPr marL="4114800" lvl="8" indent="-330200">
              <a:lnSpc>
                <a:spcPct val="150000"/>
              </a:lnSpc>
              <a:spcBef>
                <a:spcPts val="0"/>
              </a:spcBef>
              <a:spcAft>
                <a:spcPts val="0"/>
              </a:spcAft>
              <a:buClr>
                <a:srgbClr val="B7B7B7"/>
              </a:buClr>
              <a:buSzPts val="1600"/>
              <a:buFont typeface="Raleway Light"/>
              <a:buChar char="∙"/>
              <a:defRPr sz="1600">
                <a:solidFill>
                  <a:srgbClr val="111111"/>
                </a:solidFill>
                <a:latin typeface="Raleway Light"/>
                <a:ea typeface="Raleway Light"/>
                <a:cs typeface="Raleway Light"/>
                <a:sym typeface="Raleway Light"/>
              </a:defRPr>
            </a:lvl9pPr>
          </a:lstStyle>
          <a:p>
            <a:endParaRPr/>
          </a:p>
        </p:txBody>
      </p:sp>
      <p:pic>
        <p:nvPicPr>
          <p:cNvPr id="5" name="Picture 2" descr="Tandem">
            <a:extLst>
              <a:ext uri="{FF2B5EF4-FFF2-40B4-BE49-F238E27FC236}">
                <a16:creationId xmlns:a16="http://schemas.microsoft.com/office/drawing/2014/main" id="{E5DB26DB-5684-4C70-9FC0-C35E0DFB661C}"/>
              </a:ext>
            </a:extLst>
          </p:cNvPr>
          <p:cNvPicPr>
            <a:picLocks noChangeAspect="1" noChangeArrowheads="1"/>
          </p:cNvPicPr>
          <p:nvPr userDrawn="1"/>
        </p:nvPicPr>
        <p:blipFill>
          <a:blip r:embed="rId6">
            <a:biLevel thresh="75000"/>
            <a:extLst>
              <a:ext uri="{BEBA8EAE-BF5A-486C-A8C5-ECC9F3942E4B}">
                <a14:imgProps xmlns:a14="http://schemas.microsoft.com/office/drawing/2010/main">
                  <a14:imgLayer r:embed="rId7">
                    <a14:imgEffect>
                      <a14:colorTemperature colorTemp="11500"/>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7854461" y="192316"/>
            <a:ext cx="1195753" cy="254097"/>
          </a:xfrm>
          <a:prstGeom prst="rect">
            <a:avLst/>
          </a:prstGeom>
          <a:noFill/>
          <a:extLst>
            <a:ext uri="{909E8E84-426E-40DD-AFC4-6F175D3DCCD1}">
              <a14:hiddenFill xmlns:a14="http://schemas.microsoft.com/office/drawing/2010/main">
                <a:solidFill>
                  <a:srgbClr val="FFFFFF"/>
                </a:solidFill>
              </a14:hiddenFill>
            </a:ext>
          </a:extLst>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60" r:id="rId4"/>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32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image" Target="../media/image9.emf"/></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2.xml"/><Relationship Id="rId1" Type="http://schemas.openxmlformats.org/officeDocument/2006/relationships/slideLayout" Target="../slideLayouts/slideLayout3.xml"/><Relationship Id="rId6" Type="http://schemas.microsoft.com/office/2007/relationships/hdphoto" Target="../media/hdphoto3.wdp"/><Relationship Id="rId5" Type="http://schemas.openxmlformats.org/officeDocument/2006/relationships/image" Target="../media/image17.png"/><Relationship Id="rId4" Type="http://schemas.microsoft.com/office/2007/relationships/hdphoto" Target="../media/hdphoto2.wdp"/></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6.xml"/><Relationship Id="rId1" Type="http://schemas.openxmlformats.org/officeDocument/2006/relationships/slideLayout" Target="../slideLayouts/slideLayout3.xml"/><Relationship Id="rId4" Type="http://schemas.microsoft.com/office/2007/relationships/hdphoto" Target="../media/hdphoto4.wdp"/></Relationships>
</file>

<file path=ppt/slides/_rels/slide39.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37.xml"/><Relationship Id="rId1" Type="http://schemas.openxmlformats.org/officeDocument/2006/relationships/slideLayout" Target="../slideLayouts/slideLayout3.xml"/><Relationship Id="rId4" Type="http://schemas.openxmlformats.org/officeDocument/2006/relationships/image" Target="../media/image20.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89"/>
        <p:cNvGrpSpPr/>
        <p:nvPr/>
      </p:nvGrpSpPr>
      <p:grpSpPr>
        <a:xfrm>
          <a:off x="0" y="0"/>
          <a:ext cx="0" cy="0"/>
          <a:chOff x="0" y="0"/>
          <a:chExt cx="0" cy="0"/>
        </a:xfrm>
      </p:grpSpPr>
      <p:sp>
        <p:nvSpPr>
          <p:cNvPr id="90" name="Google Shape;90;p13"/>
          <p:cNvSpPr txBox="1">
            <a:spLocks noGrp="1"/>
          </p:cNvSpPr>
          <p:nvPr>
            <p:ph type="ctrTitle"/>
          </p:nvPr>
        </p:nvSpPr>
        <p:spPr>
          <a:xfrm>
            <a:off x="685800" y="1915625"/>
            <a:ext cx="5727000" cy="11598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US" dirty="0"/>
              <a:t>GPU Programming </a:t>
            </a:r>
            <a:r>
              <a:rPr lang="en-US" sz="1800" dirty="0"/>
              <a:t>(in CUDA)</a:t>
            </a:r>
            <a:endParaRPr dirty="0"/>
          </a:p>
        </p:txBody>
      </p:sp>
      <p:sp>
        <p:nvSpPr>
          <p:cNvPr id="3" name="Google Shape;111;p13">
            <a:extLst>
              <a:ext uri="{FF2B5EF4-FFF2-40B4-BE49-F238E27FC236}">
                <a16:creationId xmlns:a16="http://schemas.microsoft.com/office/drawing/2014/main" id="{3DD5E2D7-EDC6-4942-BEFB-24B4DDBBB40D}"/>
              </a:ext>
            </a:extLst>
          </p:cNvPr>
          <p:cNvSpPr/>
          <p:nvPr/>
        </p:nvSpPr>
        <p:spPr>
          <a:xfrm>
            <a:off x="685798" y="3519461"/>
            <a:ext cx="8306339" cy="800219"/>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2800" b="1" i="0" u="none" strike="noStrike" cap="none" dirty="0">
                <a:solidFill>
                  <a:srgbClr val="000000"/>
                </a:solidFill>
                <a:latin typeface="Playfair Display"/>
                <a:ea typeface="Playfair Display"/>
                <a:cs typeface="Playfair Display"/>
                <a:sym typeface="Playfair Display"/>
              </a:rPr>
              <a:t>Julian Gutierrez</a:t>
            </a:r>
          </a:p>
        </p:txBody>
      </p:sp>
      <p:pic>
        <p:nvPicPr>
          <p:cNvPr id="4" name="Picture 2" descr="Tandem">
            <a:extLst>
              <a:ext uri="{FF2B5EF4-FFF2-40B4-BE49-F238E27FC236}">
                <a16:creationId xmlns:a16="http://schemas.microsoft.com/office/drawing/2014/main" id="{2484E6E1-F171-4DC6-92B8-3C78606A9B03}"/>
              </a:ext>
            </a:extLst>
          </p:cNvPr>
          <p:cNvPicPr>
            <a:picLocks noChangeAspect="1" noChangeArrowheads="1"/>
          </p:cNvPicPr>
          <p:nvPr/>
        </p:nvPicPr>
        <p:blipFill>
          <a:blip r:embed="rId4">
            <a:duotone>
              <a:prstClr val="black"/>
              <a:schemeClr val="tx2">
                <a:tint val="45000"/>
                <a:satMod val="400000"/>
              </a:schemeClr>
            </a:duotone>
            <a:extLst>
              <a:ext uri="{BEBA8EAE-BF5A-486C-A8C5-ECC9F3942E4B}">
                <a14:imgProps xmlns:a14="http://schemas.microsoft.com/office/drawing/2010/main">
                  <a14:imgLayer r:embed="rId5">
                    <a14:imgEffect>
                      <a14:colorTemperature colorTemp="11500"/>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6295829" y="4204260"/>
            <a:ext cx="2286000" cy="485775"/>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77C82FA3-C2B3-45AC-8D8B-FDEC06D1FF79}"/>
              </a:ext>
            </a:extLst>
          </p:cNvPr>
          <p:cNvSpPr/>
          <p:nvPr/>
        </p:nvSpPr>
        <p:spPr>
          <a:xfrm>
            <a:off x="7575942" y="2907497"/>
            <a:ext cx="1568058" cy="523220"/>
          </a:xfrm>
          <a:prstGeom prst="rect">
            <a:avLst/>
          </a:prstGeom>
        </p:spPr>
        <p:txBody>
          <a:bodyPr wrap="none">
            <a:spAutoFit/>
          </a:bodyPr>
          <a:lstStyle/>
          <a:p>
            <a:pPr lvl="0" algn="r"/>
            <a:r>
              <a:rPr lang="en-US" sz="2800" dirty="0">
                <a:solidFill>
                  <a:schemeClr val="bg1"/>
                </a:solidFill>
                <a:latin typeface="Playfair Display"/>
                <a:ea typeface="Playfair Display"/>
                <a:cs typeface="Playfair Display"/>
                <a:sym typeface="Playfair Display"/>
              </a:rPr>
              <a:t>Fall 2018</a:t>
            </a:r>
          </a:p>
        </p:txBody>
      </p:sp>
      <p:cxnSp>
        <p:nvCxnSpPr>
          <p:cNvPr id="6" name="Straight Connector 5">
            <a:extLst>
              <a:ext uri="{FF2B5EF4-FFF2-40B4-BE49-F238E27FC236}">
                <a16:creationId xmlns:a16="http://schemas.microsoft.com/office/drawing/2014/main" id="{AABB6642-534C-43DF-8443-56C0CBA7F1DF}"/>
              </a:ext>
            </a:extLst>
          </p:cNvPr>
          <p:cNvCxnSpPr>
            <a:cxnSpLocks/>
          </p:cNvCxnSpPr>
          <p:nvPr/>
        </p:nvCxnSpPr>
        <p:spPr>
          <a:xfrm>
            <a:off x="685798" y="4056185"/>
            <a:ext cx="7789987" cy="0"/>
          </a:xfrm>
          <a:prstGeom prst="line">
            <a:avLst/>
          </a:prstGeom>
          <a:ln w="38100"/>
        </p:spPr>
        <p:style>
          <a:lnRef idx="1">
            <a:schemeClr val="dk1"/>
          </a:lnRef>
          <a:fillRef idx="0">
            <a:schemeClr val="dk1"/>
          </a:fillRef>
          <a:effectRef idx="0">
            <a:schemeClr val="dk1"/>
          </a:effectRef>
          <a:fontRef idx="minor">
            <a:schemeClr val="tx1"/>
          </a:fontRef>
        </p:style>
      </p:cxnSp>
      <p:sp>
        <p:nvSpPr>
          <p:cNvPr id="16" name="Rectangle 15">
            <a:extLst>
              <a:ext uri="{FF2B5EF4-FFF2-40B4-BE49-F238E27FC236}">
                <a16:creationId xmlns:a16="http://schemas.microsoft.com/office/drawing/2014/main" id="{9A32696A-EBD5-4811-BF7D-0AFEE2AB0591}"/>
              </a:ext>
            </a:extLst>
          </p:cNvPr>
          <p:cNvSpPr/>
          <p:nvPr/>
        </p:nvSpPr>
        <p:spPr>
          <a:xfrm>
            <a:off x="685798" y="4119625"/>
            <a:ext cx="1241045" cy="400110"/>
          </a:xfrm>
          <a:prstGeom prst="rect">
            <a:avLst/>
          </a:prstGeom>
        </p:spPr>
        <p:txBody>
          <a:bodyPr wrap="none">
            <a:spAutoFit/>
          </a:bodyPr>
          <a:lstStyle/>
          <a:p>
            <a:pPr lvl="0"/>
            <a:r>
              <a:rPr lang="en-US" sz="2000" dirty="0">
                <a:solidFill>
                  <a:schemeClr val="tx1"/>
                </a:solidFill>
                <a:latin typeface="Playfair Display"/>
                <a:ea typeface="Playfair Display"/>
                <a:cs typeface="Playfair Display"/>
                <a:sym typeface="Playfair Display"/>
              </a:rPr>
              <a:t>Session 4</a:t>
            </a:r>
          </a:p>
        </p:txBody>
      </p:sp>
    </p:spTree>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idx="1"/>
          </p:nvPr>
        </p:nvSpPr>
        <p:spPr>
          <a:xfrm>
            <a:off x="-126" y="1352327"/>
            <a:ext cx="9144126" cy="3123073"/>
          </a:xfrm>
        </p:spPr>
        <p:txBody>
          <a:bodyPr/>
          <a:lstStyle/>
          <a:p>
            <a:r>
              <a:rPr lang="en-US" dirty="0"/>
              <a:t>Global Memory</a:t>
            </a:r>
          </a:p>
          <a:p>
            <a:pPr lvl="1">
              <a:lnSpc>
                <a:spcPct val="100000"/>
              </a:lnSpc>
            </a:pPr>
            <a:r>
              <a:rPr lang="en-US" dirty="0"/>
              <a:t>This concept is called </a:t>
            </a:r>
            <a:r>
              <a:rPr lang="en-US" b="1" dirty="0"/>
              <a:t>Memory Coalescing</a:t>
            </a:r>
          </a:p>
          <a:p>
            <a:pPr lvl="1">
              <a:lnSpc>
                <a:spcPct val="100000"/>
              </a:lnSpc>
            </a:pPr>
            <a:r>
              <a:rPr lang="en-US" dirty="0"/>
              <a:t>Find the segment containing the address request of the lowest numbered active thread</a:t>
            </a:r>
          </a:p>
          <a:p>
            <a:pPr lvl="1">
              <a:lnSpc>
                <a:spcPct val="100000"/>
              </a:lnSpc>
            </a:pPr>
            <a:r>
              <a:rPr lang="en-US" dirty="0"/>
              <a:t>Find all other active threads requesting in same segment</a:t>
            </a:r>
          </a:p>
          <a:p>
            <a:pPr lvl="1">
              <a:lnSpc>
                <a:spcPct val="100000"/>
              </a:lnSpc>
            </a:pPr>
            <a:r>
              <a:rPr lang="en-US" dirty="0"/>
              <a:t>Reduce transaction size (if possible)</a:t>
            </a:r>
          </a:p>
          <a:p>
            <a:pPr lvl="1">
              <a:lnSpc>
                <a:spcPct val="100000"/>
              </a:lnSpc>
            </a:pPr>
            <a:r>
              <a:rPr lang="en-US" dirty="0"/>
              <a:t>Mark the service threads as inactive</a:t>
            </a:r>
          </a:p>
          <a:p>
            <a:pPr lvl="1">
              <a:lnSpc>
                <a:spcPct val="100000"/>
              </a:lnSpc>
            </a:pPr>
            <a:r>
              <a:rPr lang="en-US" dirty="0"/>
              <a:t>Repeat until all threads in ½ warp </a:t>
            </a:r>
          </a:p>
          <a:p>
            <a:pPr marL="584200" lvl="1" indent="0">
              <a:lnSpc>
                <a:spcPct val="100000"/>
              </a:lnSpc>
              <a:buNone/>
            </a:pPr>
            <a:r>
              <a:rPr lang="en-US" dirty="0"/>
              <a:t>are complete</a:t>
            </a:r>
          </a:p>
          <a:p>
            <a:endParaRPr lang="en-US" dirty="0"/>
          </a:p>
          <a:p>
            <a:endParaRPr lang="en-US" dirty="0"/>
          </a:p>
        </p:txBody>
      </p:sp>
      <p:sp>
        <p:nvSpPr>
          <p:cNvPr id="4" name="Title 3"/>
          <p:cNvSpPr>
            <a:spLocks noGrp="1"/>
          </p:cNvSpPr>
          <p:nvPr>
            <p:ph type="title"/>
          </p:nvPr>
        </p:nvSpPr>
        <p:spPr/>
        <p:txBody>
          <a:bodyPr/>
          <a:lstStyle/>
          <a:p>
            <a:r>
              <a:rPr lang="en-US" dirty="0"/>
              <a:t>CUDA Memory Model</a:t>
            </a:r>
          </a:p>
        </p:txBody>
      </p:sp>
      <p:pic>
        <p:nvPicPr>
          <p:cNvPr id="9" name="Content Placeholder 4"/>
          <p:cNvPicPr>
            <a:picLocks noChangeAspect="1"/>
          </p:cNvPicPr>
          <p:nvPr/>
        </p:nvPicPr>
        <p:blipFill rotWithShape="1">
          <a:blip r:embed="rId3"/>
          <a:srcRect l="3462"/>
          <a:stretch/>
        </p:blipFill>
        <p:spPr>
          <a:xfrm>
            <a:off x="4722725" y="2913863"/>
            <a:ext cx="4205661" cy="1779680"/>
          </a:xfrm>
          <a:prstGeom prst="rect">
            <a:avLst/>
          </a:prstGeom>
          <a:ln>
            <a:solidFill>
              <a:schemeClr val="bg1"/>
            </a:solidFill>
          </a:ln>
        </p:spPr>
      </p:pic>
      <p:sp>
        <p:nvSpPr>
          <p:cNvPr id="2" name="Rectangle 1"/>
          <p:cNvSpPr/>
          <p:nvPr/>
        </p:nvSpPr>
        <p:spPr>
          <a:xfrm>
            <a:off x="4603040" y="3969045"/>
            <a:ext cx="4311428" cy="721428"/>
          </a:xfrm>
          <a:prstGeom prst="rect">
            <a:avLst/>
          </a:prstGeom>
          <a:ln>
            <a:solidFill>
              <a:schemeClr val="bg1"/>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sz="1050"/>
          </a:p>
        </p:txBody>
      </p:sp>
    </p:spTree>
    <p:extLst>
      <p:ext uri="{BB962C8B-B14F-4D97-AF65-F5344CB8AC3E}">
        <p14:creationId xmlns:p14="http://schemas.microsoft.com/office/powerpoint/2010/main" val="4230257441"/>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Effect transition="in" filter="fade">
                                      <p:cBhvr>
                                        <p:cTn id="7" dur="500"/>
                                        <p:tgtEl>
                                          <p:spTgt spid="6">
                                            <p:txEl>
                                              <p:pRg st="1" end="1"/>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xEl>
                                              <p:pRg st="2" end="2"/>
                                            </p:txEl>
                                          </p:spTgt>
                                        </p:tgtEl>
                                        <p:attrNameLst>
                                          <p:attrName>style.visibility</p:attrName>
                                        </p:attrNameLst>
                                      </p:cBhvr>
                                      <p:to>
                                        <p:strVal val="visible"/>
                                      </p:to>
                                    </p:set>
                                    <p:animEffect transition="in" filter="fade">
                                      <p:cBhvr>
                                        <p:cTn id="10" dur="500"/>
                                        <p:tgtEl>
                                          <p:spTgt spid="6">
                                            <p:txEl>
                                              <p:pRg st="2" end="2"/>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animEffect transition="in" filter="fade">
                                      <p:cBhvr>
                                        <p:cTn id="13" dur="500"/>
                                        <p:tgtEl>
                                          <p:spTgt spid="6">
                                            <p:txEl>
                                              <p:pRg st="3" end="3"/>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xEl>
                                              <p:pRg st="4" end="4"/>
                                            </p:txEl>
                                          </p:spTgt>
                                        </p:tgtEl>
                                        <p:attrNameLst>
                                          <p:attrName>style.visibility</p:attrName>
                                        </p:attrNameLst>
                                      </p:cBhvr>
                                      <p:to>
                                        <p:strVal val="visible"/>
                                      </p:to>
                                    </p:set>
                                    <p:animEffect transition="in" filter="fade">
                                      <p:cBhvr>
                                        <p:cTn id="16" dur="500"/>
                                        <p:tgtEl>
                                          <p:spTgt spid="6">
                                            <p:txEl>
                                              <p:pRg st="4" end="4"/>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
                                            <p:txEl>
                                              <p:pRg st="5" end="5"/>
                                            </p:txEl>
                                          </p:spTgt>
                                        </p:tgtEl>
                                        <p:attrNameLst>
                                          <p:attrName>style.visibility</p:attrName>
                                        </p:attrNameLst>
                                      </p:cBhvr>
                                      <p:to>
                                        <p:strVal val="visible"/>
                                      </p:to>
                                    </p:set>
                                    <p:animEffect transition="in" filter="fade">
                                      <p:cBhvr>
                                        <p:cTn id="19" dur="500"/>
                                        <p:tgtEl>
                                          <p:spTgt spid="6">
                                            <p:txEl>
                                              <p:pRg st="5" end="5"/>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
                                            <p:txEl>
                                              <p:pRg st="6" end="6"/>
                                            </p:txEl>
                                          </p:spTgt>
                                        </p:tgtEl>
                                        <p:attrNameLst>
                                          <p:attrName>style.visibility</p:attrName>
                                        </p:attrNameLst>
                                      </p:cBhvr>
                                      <p:to>
                                        <p:strVal val="visible"/>
                                      </p:to>
                                    </p:set>
                                    <p:animEffect transition="in" filter="fade">
                                      <p:cBhvr>
                                        <p:cTn id="22" dur="500"/>
                                        <p:tgtEl>
                                          <p:spTgt spid="6">
                                            <p:txEl>
                                              <p:pRg st="6" end="6"/>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
                                            <p:txEl>
                                              <p:pRg st="7" end="7"/>
                                            </p:txEl>
                                          </p:spTgt>
                                        </p:tgtEl>
                                        <p:attrNameLst>
                                          <p:attrName>style.visibility</p:attrName>
                                        </p:attrNameLst>
                                      </p:cBhvr>
                                      <p:to>
                                        <p:strVal val="visible"/>
                                      </p:to>
                                    </p:set>
                                    <p:animEffect transition="in" filter="fade">
                                      <p:cBhvr>
                                        <p:cTn id="25" dur="500"/>
                                        <p:tgtEl>
                                          <p:spTgt spid="6">
                                            <p:txEl>
                                              <p:pRg st="7" end="7"/>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2"/>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9"/>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0" presetClass="exit" presetSubtype="0" fill="hold" grpId="1" nodeType="clickEffect">
                                  <p:stCondLst>
                                    <p:cond delay="0"/>
                                  </p:stCondLst>
                                  <p:childTnLst>
                                    <p:animEffect transition="out" filter="fade">
                                      <p:cBhvr>
                                        <p:cTn id="35" dur="500"/>
                                        <p:tgtEl>
                                          <p:spTgt spid="2"/>
                                        </p:tgtEl>
                                      </p:cBhvr>
                                    </p:animEffect>
                                    <p:set>
                                      <p:cBhvr>
                                        <p:cTn id="36" dur="1" fill="hold">
                                          <p:stCondLst>
                                            <p:cond delay="4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P spid="2" grpId="0" animBg="1"/>
      <p:bldP spid="2" grpId="1"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CUDA Memory Model</a:t>
            </a:r>
          </a:p>
        </p:txBody>
      </p:sp>
      <p:sp>
        <p:nvSpPr>
          <p:cNvPr id="6" name="Text Placeholder 5"/>
          <p:cNvSpPr>
            <a:spLocks noGrp="1"/>
          </p:cNvSpPr>
          <p:nvPr>
            <p:ph type="body" idx="1"/>
          </p:nvPr>
        </p:nvSpPr>
        <p:spPr/>
        <p:txBody>
          <a:bodyPr/>
          <a:lstStyle/>
          <a:p>
            <a:r>
              <a:rPr lang="en-US" dirty="0"/>
              <a:t>Example: 2D data</a:t>
            </a:r>
          </a:p>
          <a:p>
            <a:r>
              <a:rPr lang="en-US" dirty="0"/>
              <a:t>All warps in a block access consecutive elements within a row as they step through neighboring columns.</a:t>
            </a:r>
          </a:p>
          <a:p>
            <a:pPr marL="0" indent="0">
              <a:buNone/>
            </a:pPr>
            <a:endParaRPr lang="en-US" dirty="0"/>
          </a:p>
          <a:p>
            <a:endParaRPr lang="en-US" dirty="0"/>
          </a:p>
          <a:p>
            <a:endParaRPr lang="en-US" dirty="0"/>
          </a:p>
          <a:p>
            <a:endParaRPr lang="en-US" dirty="0"/>
          </a:p>
          <a:p>
            <a:r>
              <a:rPr lang="en-US" dirty="0"/>
              <a:t>Accesses by threads in a block along a column don’t coalesce.</a:t>
            </a:r>
          </a:p>
        </p:txBody>
      </p:sp>
      <p:pic>
        <p:nvPicPr>
          <p:cNvPr id="7" name="Picture 6"/>
          <p:cNvPicPr>
            <a:picLocks noChangeAspect="1"/>
          </p:cNvPicPr>
          <p:nvPr/>
        </p:nvPicPr>
        <p:blipFill>
          <a:blip r:embed="rId3"/>
          <a:stretch>
            <a:fillRect/>
          </a:stretch>
        </p:blipFill>
        <p:spPr>
          <a:xfrm>
            <a:off x="2545889" y="2562431"/>
            <a:ext cx="1454879" cy="702864"/>
          </a:xfrm>
          <a:prstGeom prst="rect">
            <a:avLst/>
          </a:prstGeom>
        </p:spPr>
      </p:pic>
      <p:pic>
        <p:nvPicPr>
          <p:cNvPr id="8" name="Picture 7"/>
          <p:cNvPicPr>
            <a:picLocks noChangeAspect="1"/>
          </p:cNvPicPr>
          <p:nvPr/>
        </p:nvPicPr>
        <p:blipFill>
          <a:blip r:embed="rId4"/>
          <a:stretch>
            <a:fillRect/>
          </a:stretch>
        </p:blipFill>
        <p:spPr>
          <a:xfrm>
            <a:off x="4840894" y="4025204"/>
            <a:ext cx="1729028" cy="714425"/>
          </a:xfrm>
          <a:prstGeom prst="rect">
            <a:avLst/>
          </a:prstGeom>
        </p:spPr>
      </p:pic>
      <p:pic>
        <p:nvPicPr>
          <p:cNvPr id="10" name="Picture 9"/>
          <p:cNvPicPr>
            <a:picLocks noChangeAspect="1"/>
          </p:cNvPicPr>
          <p:nvPr/>
        </p:nvPicPr>
        <p:blipFill>
          <a:blip r:embed="rId5"/>
          <a:stretch>
            <a:fillRect/>
          </a:stretch>
        </p:blipFill>
        <p:spPr>
          <a:xfrm>
            <a:off x="4347281" y="2185917"/>
            <a:ext cx="1358127" cy="1362910"/>
          </a:xfrm>
          <a:prstGeom prst="rect">
            <a:avLst/>
          </a:prstGeom>
        </p:spPr>
      </p:pic>
      <p:pic>
        <p:nvPicPr>
          <p:cNvPr id="11" name="Picture 10"/>
          <p:cNvPicPr>
            <a:picLocks noChangeAspect="1"/>
          </p:cNvPicPr>
          <p:nvPr/>
        </p:nvPicPr>
        <p:blipFill>
          <a:blip r:embed="rId6"/>
          <a:stretch>
            <a:fillRect/>
          </a:stretch>
        </p:blipFill>
        <p:spPr>
          <a:xfrm>
            <a:off x="7000500" y="3212826"/>
            <a:ext cx="1347675" cy="1382359"/>
          </a:xfrm>
          <a:prstGeom prst="rect">
            <a:avLst/>
          </a:prstGeom>
        </p:spPr>
      </p:pic>
    </p:spTree>
    <p:extLst>
      <p:ext uri="{BB962C8B-B14F-4D97-AF65-F5344CB8AC3E}">
        <p14:creationId xmlns:p14="http://schemas.microsoft.com/office/powerpoint/2010/main" val="2769168174"/>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6">
                                            <p:txEl>
                                              <p:pRg st="6" end="6"/>
                                            </p:txEl>
                                          </p:spTgt>
                                        </p:tgtEl>
                                        <p:attrNameLst>
                                          <p:attrName>style.visibility</p:attrName>
                                        </p:attrNameLst>
                                      </p:cBhvr>
                                      <p:to>
                                        <p:strVal val="visible"/>
                                      </p:to>
                                    </p:set>
                                    <p:animEffect transition="in" filter="fade">
                                      <p:cBhvr>
                                        <p:cTn id="21" dur="500"/>
                                        <p:tgtEl>
                                          <p:spTgt spid="6">
                                            <p:txEl>
                                              <p:pRg st="6" end="6"/>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par>
                                <p:cTn id="25" presetID="10"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CUDA Memory Model</a:t>
            </a:r>
          </a:p>
        </p:txBody>
      </p:sp>
      <p:sp>
        <p:nvSpPr>
          <p:cNvPr id="6" name="Text Placeholder 5"/>
          <p:cNvSpPr>
            <a:spLocks noGrp="1"/>
          </p:cNvSpPr>
          <p:nvPr>
            <p:ph type="body" idx="1"/>
          </p:nvPr>
        </p:nvSpPr>
        <p:spPr/>
        <p:txBody>
          <a:bodyPr/>
          <a:lstStyle/>
          <a:p>
            <a:r>
              <a:rPr lang="en-US" sz="1800" dirty="0"/>
              <a:t>In Summary</a:t>
            </a:r>
          </a:p>
          <a:p>
            <a:pPr lvl="1">
              <a:buFont typeface="Arial" panose="020B0604020202020204" pitchFamily="34" charset="0"/>
              <a:buChar char="•"/>
            </a:pPr>
            <a:r>
              <a:rPr lang="en-US" sz="1800" dirty="0"/>
              <a:t>GM has very high latency (~100 cycles per read)</a:t>
            </a:r>
          </a:p>
          <a:p>
            <a:pPr lvl="1">
              <a:buFont typeface="Arial" panose="020B0604020202020204" pitchFamily="34" charset="0"/>
              <a:buChar char="•"/>
            </a:pPr>
            <a:r>
              <a:rPr lang="en-US" sz="1800" dirty="0"/>
              <a:t>Resides in the RAM memory of the GPU</a:t>
            </a:r>
          </a:p>
          <a:p>
            <a:pPr lvl="1">
              <a:buFont typeface="Arial" panose="020B0604020202020204" pitchFamily="34" charset="0"/>
              <a:buChar char="•"/>
            </a:pPr>
            <a:r>
              <a:rPr lang="en-US" sz="1800" dirty="0"/>
              <a:t>We want half a warp to access addresses that fall into same 32, 64 or 128 byte blocks to coalesce the reads (convert multiple memory requests into a single one)</a:t>
            </a:r>
          </a:p>
          <a:p>
            <a:pPr lvl="1">
              <a:buFont typeface="Arial" panose="020B0604020202020204" pitchFamily="34" charset="0"/>
              <a:buChar char="•"/>
            </a:pPr>
            <a:r>
              <a:rPr lang="en-US" sz="1800" dirty="0"/>
              <a:t>Basically… We want very predictable and ordered accesses in memory. We will discuss this further in the hands-on lab.</a:t>
            </a:r>
          </a:p>
        </p:txBody>
      </p:sp>
    </p:spTree>
    <p:extLst>
      <p:ext uri="{BB962C8B-B14F-4D97-AF65-F5344CB8AC3E}">
        <p14:creationId xmlns:p14="http://schemas.microsoft.com/office/powerpoint/2010/main" val="3342100845"/>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5" descr="Screen Shot 2016-02-08 at 10.15.58 PM.png">
            <a:extLst>
              <a:ext uri="{FF2B5EF4-FFF2-40B4-BE49-F238E27FC236}">
                <a16:creationId xmlns:a16="http://schemas.microsoft.com/office/drawing/2014/main" id="{89BE05E4-DF7D-4E06-B613-747505DBA5DE}"/>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bwMode="auto">
          <a:xfrm>
            <a:off x="5769673" y="1598655"/>
            <a:ext cx="2928443" cy="320896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sp>
        <p:nvSpPr>
          <p:cNvPr id="4" name="Title 3"/>
          <p:cNvSpPr>
            <a:spLocks noGrp="1"/>
          </p:cNvSpPr>
          <p:nvPr>
            <p:ph type="title"/>
          </p:nvPr>
        </p:nvSpPr>
        <p:spPr/>
        <p:txBody>
          <a:bodyPr/>
          <a:lstStyle/>
          <a:p>
            <a:r>
              <a:rPr lang="en-US" dirty="0"/>
              <a:t>CUDA Memory Model</a:t>
            </a:r>
          </a:p>
        </p:txBody>
      </p:sp>
      <p:sp>
        <p:nvSpPr>
          <p:cNvPr id="6" name="Text Placeholder 5"/>
          <p:cNvSpPr>
            <a:spLocks noGrp="1"/>
          </p:cNvSpPr>
          <p:nvPr>
            <p:ph type="body" idx="1"/>
          </p:nvPr>
        </p:nvSpPr>
        <p:spPr>
          <a:xfrm>
            <a:off x="-125" y="1352327"/>
            <a:ext cx="5212206" cy="3123073"/>
          </a:xfrm>
        </p:spPr>
        <p:txBody>
          <a:bodyPr/>
          <a:lstStyle/>
          <a:p>
            <a:r>
              <a:rPr lang="en-US" dirty="0"/>
              <a:t>Registers</a:t>
            </a:r>
          </a:p>
          <a:p>
            <a:pPr lvl="1"/>
            <a:r>
              <a:rPr lang="en-US" dirty="0"/>
              <a:t>The fastest memory</a:t>
            </a:r>
          </a:p>
          <a:p>
            <a:pPr lvl="1"/>
            <a:r>
              <a:rPr lang="en-US" dirty="0"/>
              <a:t>Variables are automatically assigned to registers</a:t>
            </a:r>
          </a:p>
          <a:p>
            <a:pPr lvl="1"/>
            <a:r>
              <a:rPr lang="en-US" dirty="0"/>
              <a:t>Some arrays might be declare as registers if the size is determined at compilation time and are fairly small</a:t>
            </a:r>
          </a:p>
          <a:p>
            <a:endParaRPr lang="en-US" dirty="0"/>
          </a:p>
        </p:txBody>
      </p:sp>
      <p:sp>
        <p:nvSpPr>
          <p:cNvPr id="8" name="Rectangle 7"/>
          <p:cNvSpPr/>
          <p:nvPr/>
        </p:nvSpPr>
        <p:spPr>
          <a:xfrm>
            <a:off x="6276286" y="2437211"/>
            <a:ext cx="1707724" cy="406239"/>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defRPr/>
            </a:pPr>
            <a:endParaRPr lang="en-US" sz="1350" kern="1200">
              <a:solidFill>
                <a:srgbClr val="FFFFFF"/>
              </a:solidFill>
              <a:latin typeface="Century Schoolbook" panose="02040604050505020304"/>
            </a:endParaRPr>
          </a:p>
        </p:txBody>
      </p:sp>
    </p:spTree>
    <p:extLst>
      <p:ext uri="{BB962C8B-B14F-4D97-AF65-F5344CB8AC3E}">
        <p14:creationId xmlns:p14="http://schemas.microsoft.com/office/powerpoint/2010/main" val="3230712979"/>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P spid="8"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CUDA Memory Model</a:t>
            </a:r>
          </a:p>
        </p:txBody>
      </p:sp>
      <p:sp>
        <p:nvSpPr>
          <p:cNvPr id="6" name="Text Placeholder 5"/>
          <p:cNvSpPr>
            <a:spLocks noGrp="1"/>
          </p:cNvSpPr>
          <p:nvPr>
            <p:ph type="body" idx="1"/>
          </p:nvPr>
        </p:nvSpPr>
        <p:spPr>
          <a:xfrm>
            <a:off x="-126" y="1352327"/>
            <a:ext cx="5215221" cy="3123073"/>
          </a:xfrm>
        </p:spPr>
        <p:txBody>
          <a:bodyPr/>
          <a:lstStyle/>
          <a:p>
            <a:r>
              <a:rPr lang="en-US" dirty="0"/>
              <a:t>Registers</a:t>
            </a:r>
          </a:p>
          <a:p>
            <a:pPr lvl="1"/>
            <a:r>
              <a:rPr lang="en-US" dirty="0"/>
              <a:t>The fastest memory</a:t>
            </a:r>
          </a:p>
          <a:p>
            <a:pPr lvl="1"/>
            <a:r>
              <a:rPr lang="en-US" dirty="0"/>
              <a:t>Variables are automatically assigned to registers</a:t>
            </a:r>
          </a:p>
          <a:p>
            <a:pPr lvl="1"/>
            <a:r>
              <a:rPr lang="en-US" dirty="0"/>
              <a:t>Some arrays might be declare as registers if the size is determined at compilation time and are fairly small</a:t>
            </a:r>
          </a:p>
        </p:txBody>
      </p:sp>
      <p:sp>
        <p:nvSpPr>
          <p:cNvPr id="9" name="Content Placeholder 4"/>
          <p:cNvSpPr txBox="1">
            <a:spLocks/>
          </p:cNvSpPr>
          <p:nvPr/>
        </p:nvSpPr>
        <p:spPr bwMode="auto">
          <a:xfrm>
            <a:off x="5593904" y="1595696"/>
            <a:ext cx="3429516" cy="3020058"/>
          </a:xfrm>
          <a:prstGeom prst="rect">
            <a:avLst/>
          </a:prstGeom>
          <a:solidFill>
            <a:schemeClr val="bg1"/>
          </a:solidFill>
          <a:ln>
            <a:noFill/>
          </a:ln>
          <a:effectLst/>
          <a:extLst/>
        </p:spPr>
        <p:txBody>
          <a:bodyPr vert="horz" wrap="square" lIns="38100" tIns="38100" rIns="38100" bIns="38100" rtlCol="0" anchor="ctr">
            <a:spAutoFit/>
          </a:bodyPr>
          <a:lstStyle>
            <a:defPPr>
              <a:defRPr lang="en-US"/>
            </a:defPPr>
            <a:lvl1pPr marL="0" indent="0" algn="ctr" defTabSz="584200" rtl="0" eaLnBrk="1" fontAlgn="base" latinLnBrk="0" hangingPunct="0">
              <a:lnSpc>
                <a:spcPct val="100000"/>
              </a:lnSpc>
              <a:spcBef>
                <a:spcPct val="0"/>
              </a:spcBef>
              <a:spcAft>
                <a:spcPct val="0"/>
              </a:spcAft>
              <a:buClr>
                <a:schemeClr val="accent1"/>
              </a:buClr>
              <a:buFont typeface="Wingdings 2" pitchFamily="18" charset="2"/>
              <a:buNone/>
              <a:tabLst>
                <a:tab pos="1143000" algn="l"/>
              </a:tabLst>
              <a:defRPr sz="3600" kern="1200">
                <a:solidFill>
                  <a:srgbClr val="FFFFFF"/>
                </a:solidFill>
                <a:latin typeface="Helvetica Light" charset="0"/>
                <a:ea typeface="Helvetica Light" charset="0"/>
                <a:cs typeface="Helvetica Light" charset="0"/>
                <a:sym typeface="Helvetica Light" charset="0"/>
              </a:defRPr>
            </a:lvl1pPr>
            <a:lvl2pPr marL="457200" indent="228600" algn="ctr" defTabSz="584200" rtl="0" eaLnBrk="1" fontAlgn="base" latinLnBrk="0" hangingPunct="0">
              <a:lnSpc>
                <a:spcPct val="90000"/>
              </a:lnSpc>
              <a:spcBef>
                <a:spcPct val="0"/>
              </a:spcBef>
              <a:spcAft>
                <a:spcPct val="0"/>
              </a:spcAft>
              <a:buClr>
                <a:schemeClr val="accent1"/>
              </a:buClr>
              <a:buFont typeface="Wingdings 2" pitchFamily="18" charset="2"/>
              <a:buNone/>
              <a:tabLst>
                <a:tab pos="1143000" algn="l"/>
              </a:tabLst>
              <a:defRPr sz="3600" kern="1200">
                <a:solidFill>
                  <a:srgbClr val="FFFFFF"/>
                </a:solidFill>
                <a:latin typeface="Helvetica Light" charset="0"/>
                <a:ea typeface="Helvetica Light" charset="0"/>
                <a:cs typeface="Helvetica Light" charset="0"/>
                <a:sym typeface="Helvetica Light" charset="0"/>
              </a:defRPr>
            </a:lvl2pPr>
            <a:lvl3pPr marL="914400" indent="457200" algn="ctr" defTabSz="584200" rtl="0" eaLnBrk="1" fontAlgn="base" latinLnBrk="0" hangingPunct="0">
              <a:lnSpc>
                <a:spcPct val="90000"/>
              </a:lnSpc>
              <a:spcBef>
                <a:spcPct val="0"/>
              </a:spcBef>
              <a:spcAft>
                <a:spcPct val="0"/>
              </a:spcAft>
              <a:buClr>
                <a:schemeClr val="accent1"/>
              </a:buClr>
              <a:buFont typeface="Wingdings 2" pitchFamily="18" charset="2"/>
              <a:buNone/>
              <a:tabLst>
                <a:tab pos="1143000" algn="l"/>
              </a:tabLst>
              <a:defRPr sz="3600" kern="1200">
                <a:solidFill>
                  <a:srgbClr val="FFFFFF"/>
                </a:solidFill>
                <a:latin typeface="Helvetica Light" charset="0"/>
                <a:ea typeface="Helvetica Light" charset="0"/>
                <a:cs typeface="Helvetica Light" charset="0"/>
                <a:sym typeface="Helvetica Light" charset="0"/>
              </a:defRPr>
            </a:lvl3pPr>
            <a:lvl4pPr marL="1371600" indent="685800" algn="ctr" defTabSz="584200" rtl="0" eaLnBrk="1" fontAlgn="base" latinLnBrk="0" hangingPunct="0">
              <a:lnSpc>
                <a:spcPct val="90000"/>
              </a:lnSpc>
              <a:spcBef>
                <a:spcPct val="0"/>
              </a:spcBef>
              <a:spcAft>
                <a:spcPct val="0"/>
              </a:spcAft>
              <a:buClr>
                <a:schemeClr val="accent1"/>
              </a:buClr>
              <a:buFont typeface="Wingdings 2" pitchFamily="18" charset="2"/>
              <a:buNone/>
              <a:tabLst>
                <a:tab pos="1143000" algn="l"/>
              </a:tabLst>
              <a:defRPr sz="3600" kern="1200">
                <a:solidFill>
                  <a:srgbClr val="FFFFFF"/>
                </a:solidFill>
                <a:latin typeface="Helvetica Light" charset="0"/>
                <a:ea typeface="Helvetica Light" charset="0"/>
                <a:cs typeface="Helvetica Light" charset="0"/>
                <a:sym typeface="Helvetica Light" charset="0"/>
              </a:defRPr>
            </a:lvl4pPr>
            <a:lvl5pPr marL="1828800" indent="914400" algn="ctr" defTabSz="584200" rtl="0" eaLnBrk="1" fontAlgn="base" latinLnBrk="0" hangingPunct="0">
              <a:lnSpc>
                <a:spcPct val="90000"/>
              </a:lnSpc>
              <a:spcBef>
                <a:spcPct val="0"/>
              </a:spcBef>
              <a:spcAft>
                <a:spcPct val="0"/>
              </a:spcAft>
              <a:buClr>
                <a:schemeClr val="accent1"/>
              </a:buClr>
              <a:buFont typeface="Wingdings 2" pitchFamily="18" charset="2"/>
              <a:buNone/>
              <a:tabLst>
                <a:tab pos="1143000" algn="l"/>
              </a:tabLst>
              <a:defRPr sz="3600" kern="1200">
                <a:solidFill>
                  <a:srgbClr val="FFFFFF"/>
                </a:solidFill>
                <a:latin typeface="Helvetica Light" charset="0"/>
                <a:ea typeface="Helvetica Light" charset="0"/>
                <a:cs typeface="Helvetica Light" charset="0"/>
                <a:sym typeface="Helvetica Light" charset="0"/>
              </a:defRPr>
            </a:lvl5pPr>
            <a:lvl6pPr marL="2286000" indent="0" algn="l" defTabSz="914400" rtl="0" eaLnBrk="1" latinLnBrk="0" hangingPunct="1">
              <a:lnSpc>
                <a:spcPct val="90000"/>
              </a:lnSpc>
              <a:spcBef>
                <a:spcPts val="250"/>
              </a:spcBef>
              <a:spcAft>
                <a:spcPts val="250"/>
              </a:spcAft>
              <a:buClr>
                <a:schemeClr val="accent1"/>
              </a:buClr>
              <a:buFont typeface="Wingdings 2" pitchFamily="18" charset="2"/>
              <a:buNone/>
              <a:tabLst>
                <a:tab pos="1143000" algn="l"/>
              </a:tabLst>
              <a:defRPr sz="3600" kern="1200">
                <a:solidFill>
                  <a:srgbClr val="FFFFFF"/>
                </a:solidFill>
                <a:latin typeface="Helvetica Light" charset="0"/>
                <a:ea typeface="Helvetica Light" charset="0"/>
                <a:cs typeface="Helvetica Light" charset="0"/>
                <a:sym typeface="Helvetica Light" charset="0"/>
              </a:defRPr>
            </a:lvl6pPr>
            <a:lvl7pPr marL="2743200" indent="0" algn="l" defTabSz="914400" rtl="0" eaLnBrk="1" latinLnBrk="0" hangingPunct="1">
              <a:lnSpc>
                <a:spcPct val="90000"/>
              </a:lnSpc>
              <a:spcBef>
                <a:spcPts val="250"/>
              </a:spcBef>
              <a:spcAft>
                <a:spcPts val="250"/>
              </a:spcAft>
              <a:buClr>
                <a:schemeClr val="accent1"/>
              </a:buClr>
              <a:buFont typeface="Wingdings 2" pitchFamily="18" charset="2"/>
              <a:buNone/>
              <a:tabLst>
                <a:tab pos="1143000" algn="l"/>
              </a:tabLst>
              <a:defRPr sz="3600" kern="1200">
                <a:solidFill>
                  <a:srgbClr val="FFFFFF"/>
                </a:solidFill>
                <a:latin typeface="Helvetica Light" charset="0"/>
                <a:ea typeface="Helvetica Light" charset="0"/>
                <a:cs typeface="Helvetica Light" charset="0"/>
                <a:sym typeface="Helvetica Light" charset="0"/>
              </a:defRPr>
            </a:lvl7pPr>
            <a:lvl8pPr marL="3200400" indent="0" algn="l" defTabSz="914400" rtl="0" eaLnBrk="1" latinLnBrk="0" hangingPunct="1">
              <a:lnSpc>
                <a:spcPct val="90000"/>
              </a:lnSpc>
              <a:spcBef>
                <a:spcPts val="250"/>
              </a:spcBef>
              <a:spcAft>
                <a:spcPts val="250"/>
              </a:spcAft>
              <a:buClr>
                <a:schemeClr val="accent1"/>
              </a:buClr>
              <a:buFont typeface="Wingdings 2" pitchFamily="18" charset="2"/>
              <a:buNone/>
              <a:tabLst>
                <a:tab pos="1143000" algn="l"/>
              </a:tabLst>
              <a:defRPr sz="3600" kern="1200">
                <a:solidFill>
                  <a:srgbClr val="FFFFFF"/>
                </a:solidFill>
                <a:latin typeface="Helvetica Light" charset="0"/>
                <a:ea typeface="Helvetica Light" charset="0"/>
                <a:cs typeface="Helvetica Light" charset="0"/>
                <a:sym typeface="Helvetica Light" charset="0"/>
              </a:defRPr>
            </a:lvl8pPr>
            <a:lvl9pPr marL="3657600" indent="0" algn="l" defTabSz="914400" rtl="0" eaLnBrk="1" latinLnBrk="0" hangingPunct="1">
              <a:lnSpc>
                <a:spcPct val="90000"/>
              </a:lnSpc>
              <a:spcBef>
                <a:spcPts val="250"/>
              </a:spcBef>
              <a:spcAft>
                <a:spcPts val="250"/>
              </a:spcAft>
              <a:buClr>
                <a:schemeClr val="accent1"/>
              </a:buClr>
              <a:buFont typeface="Wingdings 2" pitchFamily="18" charset="2"/>
              <a:buNone/>
              <a:tabLst>
                <a:tab pos="1143000" algn="l"/>
              </a:tabLst>
              <a:defRPr sz="3600" kern="1200">
                <a:solidFill>
                  <a:srgbClr val="FFFFFF"/>
                </a:solidFill>
                <a:latin typeface="Helvetica Light" charset="0"/>
                <a:ea typeface="Helvetica Light" charset="0"/>
                <a:cs typeface="Helvetica Light" charset="0"/>
                <a:sym typeface="Helvetica Light" charset="0"/>
              </a:defRPr>
            </a:lvl9pPr>
          </a:lstStyle>
          <a:p>
            <a:pPr algn="l"/>
            <a:r>
              <a:rPr lang="en-US" altLang="en-US" sz="1125" dirty="0">
                <a:solidFill>
                  <a:srgbClr val="34BD26"/>
                </a:solidFill>
                <a:latin typeface="Menlo" charset="0"/>
                <a:ea typeface="Menlo" charset="0"/>
                <a:cs typeface="Menlo" charset="0"/>
                <a:sym typeface="Menlo" charset="0"/>
              </a:rPr>
              <a:t>__global__</a:t>
            </a:r>
            <a:r>
              <a:rPr lang="en-US" altLang="en-US" sz="1125" dirty="0">
                <a:solidFill>
                  <a:srgbClr val="000000"/>
                </a:solidFill>
                <a:latin typeface="Menlo" charset="0"/>
                <a:ea typeface="Menlo" charset="0"/>
                <a:cs typeface="Menlo" charset="0"/>
                <a:sym typeface="Menlo" charset="0"/>
              </a:rPr>
              <a:t> </a:t>
            </a:r>
            <a:r>
              <a:rPr lang="en-US" altLang="en-US" sz="1125" dirty="0">
                <a:solidFill>
                  <a:srgbClr val="34BD26"/>
                </a:solidFill>
                <a:latin typeface="Menlo" charset="0"/>
                <a:ea typeface="Menlo" charset="0"/>
                <a:cs typeface="Menlo" charset="0"/>
                <a:sym typeface="Menlo" charset="0"/>
              </a:rPr>
              <a:t>void</a:t>
            </a:r>
            <a:r>
              <a:rPr lang="en-US" altLang="en-US" sz="1125" dirty="0">
                <a:solidFill>
                  <a:srgbClr val="000000"/>
                </a:solidFill>
                <a:latin typeface="Menlo" charset="0"/>
                <a:ea typeface="Menlo" charset="0"/>
                <a:cs typeface="Menlo" charset="0"/>
                <a:sym typeface="Menlo" charset="0"/>
              </a:rPr>
              <a:t> </a:t>
            </a:r>
            <a:r>
              <a:rPr lang="en-US" altLang="en-US" sz="1125" dirty="0" err="1">
                <a:solidFill>
                  <a:srgbClr val="000000"/>
                </a:solidFill>
                <a:latin typeface="Menlo" charset="0"/>
                <a:ea typeface="Menlo" charset="0"/>
                <a:cs typeface="Menlo" charset="0"/>
                <a:sym typeface="Menlo" charset="0"/>
              </a:rPr>
              <a:t>matrixMulKernel</a:t>
            </a:r>
            <a:r>
              <a:rPr lang="en-US" altLang="en-US" sz="1125" dirty="0">
                <a:solidFill>
                  <a:srgbClr val="000000"/>
                </a:solidFill>
                <a:latin typeface="Menlo" charset="0"/>
                <a:ea typeface="Menlo" charset="0"/>
                <a:cs typeface="Menlo" charset="0"/>
                <a:sym typeface="Menlo" charset="0"/>
              </a:rPr>
              <a:t>( </a:t>
            </a:r>
            <a:r>
              <a:rPr lang="en-US" altLang="en-US" sz="1125" dirty="0">
                <a:solidFill>
                  <a:srgbClr val="34BD26"/>
                </a:solidFill>
                <a:latin typeface="Menlo" charset="0"/>
                <a:ea typeface="Menlo" charset="0"/>
                <a:cs typeface="Menlo" charset="0"/>
                <a:sym typeface="Menlo" charset="0"/>
              </a:rPr>
              <a:t>float</a:t>
            </a:r>
            <a:r>
              <a:rPr lang="en-US" altLang="en-US" sz="1125" dirty="0">
                <a:solidFill>
                  <a:srgbClr val="000000"/>
                </a:solidFill>
                <a:latin typeface="Menlo" charset="0"/>
                <a:ea typeface="Menlo" charset="0"/>
                <a:cs typeface="Menlo" charset="0"/>
                <a:sym typeface="Menlo" charset="0"/>
              </a:rPr>
              <a:t> *</a:t>
            </a:r>
            <a:r>
              <a:rPr lang="en-US" altLang="en-US" sz="1125" dirty="0" err="1">
                <a:solidFill>
                  <a:srgbClr val="000000"/>
                </a:solidFill>
                <a:latin typeface="Menlo" charset="0"/>
                <a:ea typeface="Menlo" charset="0"/>
                <a:cs typeface="Menlo" charset="0"/>
                <a:sym typeface="Menlo" charset="0"/>
              </a:rPr>
              <a:t>devA</a:t>
            </a:r>
            <a:r>
              <a:rPr lang="en-US" altLang="en-US" sz="1125" dirty="0">
                <a:solidFill>
                  <a:srgbClr val="000000"/>
                </a:solidFill>
                <a:latin typeface="Menlo" charset="0"/>
                <a:ea typeface="Menlo" charset="0"/>
                <a:cs typeface="Menlo" charset="0"/>
                <a:sym typeface="Menlo" charset="0"/>
              </a:rPr>
              <a:t>, </a:t>
            </a:r>
            <a:r>
              <a:rPr lang="en-US" altLang="en-US" sz="1125" dirty="0">
                <a:solidFill>
                  <a:srgbClr val="34BD26"/>
                </a:solidFill>
                <a:latin typeface="Menlo" charset="0"/>
                <a:ea typeface="Menlo" charset="0"/>
                <a:cs typeface="Menlo" charset="0"/>
                <a:sym typeface="Menlo" charset="0"/>
              </a:rPr>
              <a:t>float</a:t>
            </a:r>
            <a:r>
              <a:rPr lang="en-US" altLang="en-US" sz="1125" dirty="0">
                <a:solidFill>
                  <a:srgbClr val="000000"/>
                </a:solidFill>
                <a:latin typeface="Menlo" charset="0"/>
                <a:ea typeface="Menlo" charset="0"/>
                <a:cs typeface="Menlo" charset="0"/>
                <a:sym typeface="Menlo" charset="0"/>
              </a:rPr>
              <a:t> *</a:t>
            </a:r>
            <a:r>
              <a:rPr lang="en-US" altLang="en-US" sz="1125" dirty="0" err="1">
                <a:solidFill>
                  <a:srgbClr val="000000"/>
                </a:solidFill>
                <a:latin typeface="Menlo" charset="0"/>
                <a:ea typeface="Menlo" charset="0"/>
                <a:cs typeface="Menlo" charset="0"/>
                <a:sym typeface="Menlo" charset="0"/>
              </a:rPr>
              <a:t>devB</a:t>
            </a:r>
            <a:r>
              <a:rPr lang="en-US" altLang="en-US" sz="1125" dirty="0">
                <a:solidFill>
                  <a:srgbClr val="000000"/>
                </a:solidFill>
                <a:latin typeface="Menlo" charset="0"/>
                <a:ea typeface="Menlo" charset="0"/>
                <a:cs typeface="Menlo" charset="0"/>
                <a:sym typeface="Menlo" charset="0"/>
              </a:rPr>
              <a:t>, </a:t>
            </a:r>
            <a:r>
              <a:rPr lang="en-US" altLang="en-US" sz="1125" dirty="0">
                <a:solidFill>
                  <a:srgbClr val="34BD26"/>
                </a:solidFill>
                <a:latin typeface="Menlo" charset="0"/>
                <a:ea typeface="Menlo" charset="0"/>
                <a:cs typeface="Menlo" charset="0"/>
                <a:sym typeface="Menlo" charset="0"/>
              </a:rPr>
              <a:t>float</a:t>
            </a:r>
            <a:r>
              <a:rPr lang="en-US" altLang="en-US" sz="1125" dirty="0">
                <a:solidFill>
                  <a:srgbClr val="000000"/>
                </a:solidFill>
                <a:latin typeface="Menlo" charset="0"/>
                <a:ea typeface="Menlo" charset="0"/>
                <a:cs typeface="Menlo" charset="0"/>
                <a:sym typeface="Menlo" charset="0"/>
              </a:rPr>
              <a:t> *</a:t>
            </a:r>
            <a:r>
              <a:rPr lang="en-US" altLang="en-US" sz="1125" dirty="0" err="1">
                <a:solidFill>
                  <a:srgbClr val="000000"/>
                </a:solidFill>
                <a:latin typeface="Menlo" charset="0"/>
                <a:ea typeface="Menlo" charset="0"/>
                <a:cs typeface="Menlo" charset="0"/>
                <a:sym typeface="Menlo" charset="0"/>
              </a:rPr>
              <a:t>devC</a:t>
            </a:r>
            <a:r>
              <a:rPr lang="en-US" altLang="en-US" sz="1125" dirty="0">
                <a:solidFill>
                  <a:srgbClr val="000000"/>
                </a:solidFill>
                <a:latin typeface="Menlo" charset="0"/>
                <a:ea typeface="Menlo" charset="0"/>
                <a:cs typeface="Menlo" charset="0"/>
                <a:sym typeface="Menlo" charset="0"/>
              </a:rPr>
              <a:t>, </a:t>
            </a:r>
            <a:r>
              <a:rPr lang="en-US" altLang="en-US" sz="1125" dirty="0" err="1">
                <a:solidFill>
                  <a:srgbClr val="34BD26"/>
                </a:solidFill>
                <a:latin typeface="Menlo" charset="0"/>
                <a:ea typeface="Menlo" charset="0"/>
                <a:cs typeface="Menlo" charset="0"/>
                <a:sym typeface="Menlo" charset="0"/>
              </a:rPr>
              <a:t>int</a:t>
            </a:r>
            <a:r>
              <a:rPr lang="en-US" altLang="en-US" sz="1125" dirty="0">
                <a:solidFill>
                  <a:srgbClr val="000000"/>
                </a:solidFill>
                <a:latin typeface="Menlo" charset="0"/>
                <a:ea typeface="Menlo" charset="0"/>
                <a:cs typeface="Menlo" charset="0"/>
                <a:sym typeface="Menlo" charset="0"/>
              </a:rPr>
              <a:t> row, </a:t>
            </a:r>
            <a:r>
              <a:rPr lang="en-US" altLang="en-US" sz="1125" dirty="0" err="1">
                <a:solidFill>
                  <a:srgbClr val="34BD26"/>
                </a:solidFill>
                <a:latin typeface="Menlo" charset="0"/>
                <a:ea typeface="Menlo" charset="0"/>
                <a:cs typeface="Menlo" charset="0"/>
                <a:sym typeface="Menlo" charset="0"/>
              </a:rPr>
              <a:t>int</a:t>
            </a:r>
            <a:r>
              <a:rPr lang="en-US" altLang="en-US" sz="1125" dirty="0">
                <a:solidFill>
                  <a:srgbClr val="000000"/>
                </a:solidFill>
                <a:latin typeface="Menlo" charset="0"/>
                <a:ea typeface="Menlo" charset="0"/>
                <a:cs typeface="Menlo" charset="0"/>
                <a:sym typeface="Menlo" charset="0"/>
              </a:rPr>
              <a:t> col, </a:t>
            </a:r>
            <a:r>
              <a:rPr lang="en-US" altLang="en-US" sz="1125" dirty="0" err="1">
                <a:solidFill>
                  <a:srgbClr val="34BD26"/>
                </a:solidFill>
                <a:latin typeface="Menlo" charset="0"/>
                <a:ea typeface="Menlo" charset="0"/>
                <a:cs typeface="Menlo" charset="0"/>
                <a:sym typeface="Menlo" charset="0"/>
              </a:rPr>
              <a:t>int</a:t>
            </a:r>
            <a:r>
              <a:rPr lang="en-US" altLang="en-US" sz="1125" dirty="0">
                <a:solidFill>
                  <a:srgbClr val="000000"/>
                </a:solidFill>
                <a:latin typeface="Menlo" charset="0"/>
                <a:ea typeface="Menlo" charset="0"/>
                <a:cs typeface="Menlo" charset="0"/>
                <a:sym typeface="Menlo" charset="0"/>
              </a:rPr>
              <a:t> k){</a:t>
            </a:r>
          </a:p>
          <a:p>
            <a:pPr algn="l"/>
            <a:endParaRPr lang="en-US" altLang="en-US" sz="1125" dirty="0">
              <a:solidFill>
                <a:srgbClr val="000000"/>
              </a:solidFill>
              <a:latin typeface="Menlo" charset="0"/>
              <a:ea typeface="Menlo" charset="0"/>
              <a:cs typeface="Menlo" charset="0"/>
              <a:sym typeface="Menlo" charset="0"/>
            </a:endParaRPr>
          </a:p>
          <a:p>
            <a:pPr algn="l"/>
            <a:r>
              <a:rPr lang="en-US" altLang="en-US" sz="1125" dirty="0">
                <a:solidFill>
                  <a:srgbClr val="000000"/>
                </a:solidFill>
                <a:latin typeface="Menlo" charset="0"/>
                <a:ea typeface="Menlo" charset="0"/>
                <a:cs typeface="Menlo" charset="0"/>
                <a:sym typeface="Menlo" charset="0"/>
              </a:rPr>
              <a:t>        </a:t>
            </a:r>
            <a:r>
              <a:rPr lang="en-US" altLang="en-US" sz="1125" dirty="0" err="1">
                <a:solidFill>
                  <a:srgbClr val="34BD26"/>
                </a:solidFill>
                <a:latin typeface="Menlo" charset="0"/>
                <a:ea typeface="Menlo" charset="0"/>
                <a:cs typeface="Menlo" charset="0"/>
                <a:sym typeface="Menlo" charset="0"/>
              </a:rPr>
              <a:t>int</a:t>
            </a:r>
            <a:r>
              <a:rPr lang="en-US" altLang="en-US" sz="1125" dirty="0">
                <a:solidFill>
                  <a:srgbClr val="000000"/>
                </a:solidFill>
                <a:latin typeface="Menlo" charset="0"/>
                <a:ea typeface="Menlo" charset="0"/>
                <a:cs typeface="Menlo" charset="0"/>
                <a:sym typeface="Menlo" charset="0"/>
              </a:rPr>
              <a:t> </a:t>
            </a:r>
            <a:r>
              <a:rPr lang="en-US" altLang="en-US" sz="1125" dirty="0" err="1">
                <a:solidFill>
                  <a:srgbClr val="000000"/>
                </a:solidFill>
                <a:latin typeface="Menlo" charset="0"/>
                <a:ea typeface="Menlo" charset="0"/>
                <a:cs typeface="Menlo" charset="0"/>
                <a:sym typeface="Menlo" charset="0"/>
              </a:rPr>
              <a:t>txID</a:t>
            </a:r>
            <a:r>
              <a:rPr lang="en-US" altLang="en-US" sz="1125" dirty="0">
                <a:solidFill>
                  <a:srgbClr val="000000"/>
                </a:solidFill>
                <a:latin typeface="Menlo" charset="0"/>
                <a:ea typeface="Menlo" charset="0"/>
                <a:cs typeface="Menlo" charset="0"/>
                <a:sym typeface="Menlo" charset="0"/>
              </a:rPr>
              <a:t> = </a:t>
            </a:r>
            <a:r>
              <a:rPr lang="en-US" altLang="en-US" sz="1125" dirty="0" err="1">
                <a:solidFill>
                  <a:srgbClr val="34BBC7"/>
                </a:solidFill>
                <a:latin typeface="Menlo" charset="0"/>
                <a:ea typeface="Menlo" charset="0"/>
                <a:cs typeface="Menlo" charset="0"/>
                <a:sym typeface="Menlo" charset="0"/>
              </a:rPr>
              <a:t>blockIdx</a:t>
            </a:r>
            <a:r>
              <a:rPr lang="en-US" altLang="en-US" sz="1125" dirty="0" err="1">
                <a:solidFill>
                  <a:srgbClr val="000000"/>
                </a:solidFill>
                <a:latin typeface="Menlo" charset="0"/>
                <a:ea typeface="Menlo" charset="0"/>
                <a:cs typeface="Menlo" charset="0"/>
                <a:sym typeface="Menlo" charset="0"/>
              </a:rPr>
              <a:t>.x</a:t>
            </a:r>
            <a:r>
              <a:rPr lang="en-US" altLang="en-US" sz="1125" dirty="0">
                <a:solidFill>
                  <a:srgbClr val="000000"/>
                </a:solidFill>
                <a:latin typeface="Menlo" charset="0"/>
                <a:ea typeface="Menlo" charset="0"/>
                <a:cs typeface="Menlo" charset="0"/>
                <a:sym typeface="Menlo" charset="0"/>
              </a:rPr>
              <a:t> * </a:t>
            </a:r>
            <a:r>
              <a:rPr lang="en-US" altLang="en-US" sz="1125" dirty="0" err="1">
                <a:solidFill>
                  <a:srgbClr val="34BBC7"/>
                </a:solidFill>
                <a:latin typeface="Menlo" charset="0"/>
                <a:ea typeface="Menlo" charset="0"/>
                <a:cs typeface="Menlo" charset="0"/>
                <a:sym typeface="Menlo" charset="0"/>
              </a:rPr>
              <a:t>blockDim</a:t>
            </a:r>
            <a:r>
              <a:rPr lang="en-US" altLang="en-US" sz="1125" dirty="0" err="1">
                <a:solidFill>
                  <a:srgbClr val="000000"/>
                </a:solidFill>
                <a:latin typeface="Menlo" charset="0"/>
                <a:ea typeface="Menlo" charset="0"/>
                <a:cs typeface="Menlo" charset="0"/>
                <a:sym typeface="Menlo" charset="0"/>
              </a:rPr>
              <a:t>.x</a:t>
            </a:r>
            <a:r>
              <a:rPr lang="en-US" altLang="en-US" sz="1125" dirty="0">
                <a:solidFill>
                  <a:srgbClr val="000000"/>
                </a:solidFill>
                <a:latin typeface="Menlo" charset="0"/>
                <a:ea typeface="Menlo" charset="0"/>
                <a:cs typeface="Menlo" charset="0"/>
                <a:sym typeface="Menlo" charset="0"/>
              </a:rPr>
              <a:t> + </a:t>
            </a:r>
            <a:r>
              <a:rPr lang="en-US" altLang="en-US" sz="1125" dirty="0" err="1">
                <a:solidFill>
                  <a:srgbClr val="34BBC7"/>
                </a:solidFill>
                <a:latin typeface="Menlo" charset="0"/>
                <a:ea typeface="Menlo" charset="0"/>
                <a:cs typeface="Menlo" charset="0"/>
                <a:sym typeface="Menlo" charset="0"/>
              </a:rPr>
              <a:t>threadIdx</a:t>
            </a:r>
            <a:r>
              <a:rPr lang="en-US" altLang="en-US" sz="1125" dirty="0" err="1">
                <a:solidFill>
                  <a:srgbClr val="000000"/>
                </a:solidFill>
                <a:latin typeface="Menlo" charset="0"/>
                <a:ea typeface="Menlo" charset="0"/>
                <a:cs typeface="Menlo" charset="0"/>
                <a:sym typeface="Menlo" charset="0"/>
              </a:rPr>
              <a:t>.x</a:t>
            </a:r>
            <a:r>
              <a:rPr lang="en-US" altLang="en-US" sz="1125" dirty="0">
                <a:solidFill>
                  <a:srgbClr val="000000"/>
                </a:solidFill>
                <a:latin typeface="Menlo" charset="0"/>
                <a:ea typeface="Menlo" charset="0"/>
                <a:cs typeface="Menlo" charset="0"/>
                <a:sym typeface="Menlo" charset="0"/>
              </a:rPr>
              <a:t>;</a:t>
            </a:r>
          </a:p>
          <a:p>
            <a:pPr algn="l"/>
            <a:r>
              <a:rPr lang="en-US" altLang="en-US" sz="1125" dirty="0">
                <a:solidFill>
                  <a:srgbClr val="000000"/>
                </a:solidFill>
                <a:latin typeface="Menlo" charset="0"/>
                <a:ea typeface="Menlo" charset="0"/>
                <a:cs typeface="Menlo" charset="0"/>
                <a:sym typeface="Menlo" charset="0"/>
              </a:rPr>
              <a:t>        </a:t>
            </a:r>
            <a:r>
              <a:rPr lang="en-US" altLang="en-US" sz="1125" dirty="0" err="1">
                <a:solidFill>
                  <a:srgbClr val="34BD26"/>
                </a:solidFill>
                <a:latin typeface="Menlo" charset="0"/>
                <a:ea typeface="Menlo" charset="0"/>
                <a:cs typeface="Menlo" charset="0"/>
                <a:sym typeface="Menlo" charset="0"/>
              </a:rPr>
              <a:t>int</a:t>
            </a:r>
            <a:r>
              <a:rPr lang="en-US" altLang="en-US" sz="1125" dirty="0">
                <a:solidFill>
                  <a:srgbClr val="000000"/>
                </a:solidFill>
                <a:latin typeface="Menlo" charset="0"/>
                <a:ea typeface="Menlo" charset="0"/>
                <a:cs typeface="Menlo" charset="0"/>
                <a:sym typeface="Menlo" charset="0"/>
              </a:rPr>
              <a:t> </a:t>
            </a:r>
            <a:r>
              <a:rPr lang="en-US" altLang="en-US" sz="1125" dirty="0" err="1">
                <a:solidFill>
                  <a:srgbClr val="000000"/>
                </a:solidFill>
                <a:latin typeface="Menlo" charset="0"/>
                <a:ea typeface="Menlo" charset="0"/>
                <a:cs typeface="Menlo" charset="0"/>
                <a:sym typeface="Menlo" charset="0"/>
              </a:rPr>
              <a:t>tyID</a:t>
            </a:r>
            <a:r>
              <a:rPr lang="en-US" altLang="en-US" sz="1125" dirty="0">
                <a:solidFill>
                  <a:srgbClr val="000000"/>
                </a:solidFill>
                <a:latin typeface="Menlo" charset="0"/>
                <a:ea typeface="Menlo" charset="0"/>
                <a:cs typeface="Menlo" charset="0"/>
                <a:sym typeface="Menlo" charset="0"/>
              </a:rPr>
              <a:t> = </a:t>
            </a:r>
            <a:r>
              <a:rPr lang="en-US" altLang="en-US" sz="1125" dirty="0" err="1">
                <a:solidFill>
                  <a:srgbClr val="34BBC7"/>
                </a:solidFill>
                <a:latin typeface="Menlo" charset="0"/>
                <a:ea typeface="Menlo" charset="0"/>
                <a:cs typeface="Menlo" charset="0"/>
                <a:sym typeface="Menlo" charset="0"/>
              </a:rPr>
              <a:t>blockIdx</a:t>
            </a:r>
            <a:r>
              <a:rPr lang="en-US" altLang="en-US" sz="1125" dirty="0" err="1">
                <a:solidFill>
                  <a:srgbClr val="000000"/>
                </a:solidFill>
                <a:latin typeface="Menlo" charset="0"/>
                <a:ea typeface="Menlo" charset="0"/>
                <a:cs typeface="Menlo" charset="0"/>
                <a:sym typeface="Menlo" charset="0"/>
              </a:rPr>
              <a:t>.y</a:t>
            </a:r>
            <a:r>
              <a:rPr lang="en-US" altLang="en-US" sz="1125" dirty="0">
                <a:solidFill>
                  <a:srgbClr val="000000"/>
                </a:solidFill>
                <a:latin typeface="Menlo" charset="0"/>
                <a:ea typeface="Menlo" charset="0"/>
                <a:cs typeface="Menlo" charset="0"/>
                <a:sym typeface="Menlo" charset="0"/>
              </a:rPr>
              <a:t> * </a:t>
            </a:r>
            <a:r>
              <a:rPr lang="en-US" altLang="en-US" sz="1125" dirty="0" err="1">
                <a:solidFill>
                  <a:srgbClr val="34BBC7"/>
                </a:solidFill>
                <a:latin typeface="Menlo" charset="0"/>
                <a:ea typeface="Menlo" charset="0"/>
                <a:cs typeface="Menlo" charset="0"/>
                <a:sym typeface="Menlo" charset="0"/>
              </a:rPr>
              <a:t>blockDim</a:t>
            </a:r>
            <a:r>
              <a:rPr lang="en-US" altLang="en-US" sz="1125" dirty="0" err="1">
                <a:solidFill>
                  <a:srgbClr val="000000"/>
                </a:solidFill>
                <a:latin typeface="Menlo" charset="0"/>
                <a:ea typeface="Menlo" charset="0"/>
                <a:cs typeface="Menlo" charset="0"/>
                <a:sym typeface="Menlo" charset="0"/>
              </a:rPr>
              <a:t>.y</a:t>
            </a:r>
            <a:r>
              <a:rPr lang="en-US" altLang="en-US" sz="1125" dirty="0">
                <a:solidFill>
                  <a:srgbClr val="000000"/>
                </a:solidFill>
                <a:latin typeface="Menlo" charset="0"/>
                <a:ea typeface="Menlo" charset="0"/>
                <a:cs typeface="Menlo" charset="0"/>
                <a:sym typeface="Menlo" charset="0"/>
              </a:rPr>
              <a:t> + </a:t>
            </a:r>
            <a:r>
              <a:rPr lang="en-US" altLang="en-US" sz="1125" dirty="0" err="1">
                <a:solidFill>
                  <a:srgbClr val="34BBC7"/>
                </a:solidFill>
                <a:latin typeface="Menlo" charset="0"/>
                <a:ea typeface="Menlo" charset="0"/>
                <a:cs typeface="Menlo" charset="0"/>
                <a:sym typeface="Menlo" charset="0"/>
              </a:rPr>
              <a:t>threadIdx</a:t>
            </a:r>
            <a:r>
              <a:rPr lang="en-US" altLang="en-US" sz="1125" dirty="0" err="1">
                <a:solidFill>
                  <a:srgbClr val="000000"/>
                </a:solidFill>
                <a:latin typeface="Menlo" charset="0"/>
                <a:ea typeface="Menlo" charset="0"/>
                <a:cs typeface="Menlo" charset="0"/>
                <a:sym typeface="Menlo" charset="0"/>
              </a:rPr>
              <a:t>.y</a:t>
            </a:r>
            <a:r>
              <a:rPr lang="en-US" altLang="en-US" sz="1125" dirty="0">
                <a:solidFill>
                  <a:srgbClr val="000000"/>
                </a:solidFill>
                <a:latin typeface="Menlo" charset="0"/>
                <a:ea typeface="Menlo" charset="0"/>
                <a:cs typeface="Menlo" charset="0"/>
                <a:sym typeface="Menlo" charset="0"/>
              </a:rPr>
              <a:t>;</a:t>
            </a:r>
          </a:p>
          <a:p>
            <a:pPr algn="l"/>
            <a:endParaRPr lang="en-US" altLang="en-US" sz="1125" dirty="0">
              <a:solidFill>
                <a:srgbClr val="000000"/>
              </a:solidFill>
              <a:latin typeface="Menlo" charset="0"/>
              <a:ea typeface="Menlo" charset="0"/>
              <a:cs typeface="Menlo" charset="0"/>
              <a:sym typeface="Menlo" charset="0"/>
            </a:endParaRPr>
          </a:p>
          <a:p>
            <a:pPr algn="l"/>
            <a:r>
              <a:rPr lang="en-US" altLang="en-US" sz="1125" dirty="0">
                <a:solidFill>
                  <a:srgbClr val="000000"/>
                </a:solidFill>
                <a:latin typeface="Menlo" charset="0"/>
                <a:ea typeface="Menlo" charset="0"/>
                <a:cs typeface="Menlo" charset="0"/>
                <a:sym typeface="Menlo" charset="0"/>
              </a:rPr>
              <a:t>        </a:t>
            </a:r>
            <a:r>
              <a:rPr lang="en-US" altLang="en-US" sz="1125" dirty="0">
                <a:solidFill>
                  <a:srgbClr val="CE7924"/>
                </a:solidFill>
                <a:latin typeface="Menlo" charset="0"/>
                <a:ea typeface="Menlo" charset="0"/>
                <a:cs typeface="Menlo" charset="0"/>
                <a:sym typeface="Menlo" charset="0"/>
              </a:rPr>
              <a:t>if</a:t>
            </a:r>
            <a:r>
              <a:rPr lang="en-US" altLang="en-US" sz="1125" dirty="0">
                <a:solidFill>
                  <a:srgbClr val="000000"/>
                </a:solidFill>
                <a:latin typeface="Menlo" charset="0"/>
                <a:ea typeface="Menlo" charset="0"/>
                <a:cs typeface="Menlo" charset="0"/>
                <a:sym typeface="Menlo" charset="0"/>
              </a:rPr>
              <a:t> ((</a:t>
            </a:r>
            <a:r>
              <a:rPr lang="en-US" altLang="en-US" sz="1125" dirty="0" err="1">
                <a:solidFill>
                  <a:srgbClr val="000000"/>
                </a:solidFill>
                <a:latin typeface="Menlo" charset="0"/>
                <a:ea typeface="Menlo" charset="0"/>
                <a:cs typeface="Menlo" charset="0"/>
                <a:sym typeface="Menlo" charset="0"/>
              </a:rPr>
              <a:t>txID</a:t>
            </a:r>
            <a:r>
              <a:rPr lang="en-US" altLang="en-US" sz="1125" dirty="0">
                <a:solidFill>
                  <a:srgbClr val="000000"/>
                </a:solidFill>
                <a:latin typeface="Menlo" charset="0"/>
                <a:ea typeface="Menlo" charset="0"/>
                <a:cs typeface="Menlo" charset="0"/>
                <a:sym typeface="Menlo" charset="0"/>
              </a:rPr>
              <a:t> &lt; col) &amp;&amp; (</a:t>
            </a:r>
            <a:r>
              <a:rPr lang="en-US" altLang="en-US" sz="1125" dirty="0" err="1">
                <a:solidFill>
                  <a:srgbClr val="000000"/>
                </a:solidFill>
                <a:latin typeface="Menlo" charset="0"/>
                <a:ea typeface="Menlo" charset="0"/>
                <a:cs typeface="Menlo" charset="0"/>
                <a:sym typeface="Menlo" charset="0"/>
              </a:rPr>
              <a:t>tyID</a:t>
            </a:r>
            <a:r>
              <a:rPr lang="en-US" altLang="en-US" sz="1125" dirty="0">
                <a:solidFill>
                  <a:srgbClr val="000000"/>
                </a:solidFill>
                <a:latin typeface="Menlo" charset="0"/>
                <a:ea typeface="Menlo" charset="0"/>
                <a:cs typeface="Menlo" charset="0"/>
                <a:sym typeface="Menlo" charset="0"/>
              </a:rPr>
              <a:t> &lt; row))</a:t>
            </a:r>
          </a:p>
          <a:p>
            <a:pPr algn="l"/>
            <a:r>
              <a:rPr lang="en-US" altLang="en-US" sz="1125" dirty="0">
                <a:solidFill>
                  <a:srgbClr val="000000"/>
                </a:solidFill>
                <a:latin typeface="Menlo" charset="0"/>
                <a:ea typeface="Menlo" charset="0"/>
                <a:cs typeface="Menlo" charset="0"/>
                <a:sym typeface="Menlo" charset="0"/>
              </a:rPr>
              <a:t>        {</a:t>
            </a:r>
          </a:p>
          <a:p>
            <a:pPr algn="l"/>
            <a:r>
              <a:rPr lang="en-US" altLang="en-US" sz="1125" dirty="0">
                <a:solidFill>
                  <a:srgbClr val="5330E1"/>
                </a:solidFill>
                <a:latin typeface="Menlo" charset="0"/>
                <a:ea typeface="Menlo" charset="0"/>
                <a:cs typeface="Menlo" charset="0"/>
                <a:sym typeface="Menlo" charset="0"/>
              </a:rPr>
              <a:t>               </a:t>
            </a:r>
            <a:r>
              <a:rPr lang="en-US" altLang="en-US" sz="1125" dirty="0">
                <a:solidFill>
                  <a:srgbClr val="34BD26"/>
                </a:solidFill>
                <a:latin typeface="Menlo" charset="0"/>
                <a:ea typeface="Menlo" charset="0"/>
                <a:cs typeface="Menlo" charset="0"/>
                <a:sym typeface="Menlo" charset="0"/>
              </a:rPr>
              <a:t>float</a:t>
            </a:r>
            <a:r>
              <a:rPr lang="en-US" altLang="en-US" sz="1125" dirty="0">
                <a:solidFill>
                  <a:srgbClr val="5330E1"/>
                </a:solidFill>
                <a:latin typeface="Menlo" charset="0"/>
                <a:ea typeface="Menlo" charset="0"/>
                <a:cs typeface="Menlo" charset="0"/>
                <a:sym typeface="Menlo" charset="0"/>
              </a:rPr>
              <a:t> </a:t>
            </a:r>
            <a:r>
              <a:rPr lang="en-US" altLang="en-US" sz="1125" dirty="0" err="1">
                <a:solidFill>
                  <a:srgbClr val="5330E1"/>
                </a:solidFill>
                <a:latin typeface="Menlo" charset="0"/>
                <a:ea typeface="Menlo" charset="0"/>
                <a:cs typeface="Menlo" charset="0"/>
                <a:sym typeface="Menlo" charset="0"/>
              </a:rPr>
              <a:t>Pvalue</a:t>
            </a:r>
            <a:r>
              <a:rPr lang="en-US" altLang="en-US" sz="1125" dirty="0">
                <a:solidFill>
                  <a:srgbClr val="5330E1"/>
                </a:solidFill>
                <a:latin typeface="Menlo" charset="0"/>
                <a:ea typeface="Menlo" charset="0"/>
                <a:cs typeface="Menlo" charset="0"/>
                <a:sym typeface="Menlo" charset="0"/>
              </a:rPr>
              <a:t> = </a:t>
            </a:r>
            <a:r>
              <a:rPr lang="en-US" altLang="en-US" sz="1125" dirty="0">
                <a:solidFill>
                  <a:srgbClr val="C33720"/>
                </a:solidFill>
                <a:latin typeface="Menlo" charset="0"/>
                <a:ea typeface="Menlo" charset="0"/>
                <a:cs typeface="Menlo" charset="0"/>
                <a:sym typeface="Menlo" charset="0"/>
              </a:rPr>
              <a:t>0</a:t>
            </a:r>
            <a:r>
              <a:rPr lang="en-US" altLang="en-US" sz="1125" dirty="0">
                <a:solidFill>
                  <a:srgbClr val="5330E1"/>
                </a:solidFill>
                <a:latin typeface="Menlo" charset="0"/>
                <a:ea typeface="Menlo" charset="0"/>
                <a:cs typeface="Menlo" charset="0"/>
                <a:sym typeface="Menlo" charset="0"/>
              </a:rPr>
              <a:t>;</a:t>
            </a:r>
          </a:p>
          <a:p>
            <a:pPr algn="l"/>
            <a:r>
              <a:rPr lang="en-US" altLang="en-US" sz="1125" dirty="0">
                <a:solidFill>
                  <a:srgbClr val="000000"/>
                </a:solidFill>
                <a:latin typeface="Menlo" charset="0"/>
                <a:ea typeface="Menlo" charset="0"/>
                <a:cs typeface="Menlo" charset="0"/>
                <a:sym typeface="Menlo" charset="0"/>
              </a:rPr>
              <a:t>                </a:t>
            </a:r>
            <a:r>
              <a:rPr lang="en-US" altLang="en-US" sz="1125" dirty="0">
                <a:solidFill>
                  <a:srgbClr val="CE7924"/>
                </a:solidFill>
                <a:latin typeface="Menlo" charset="0"/>
                <a:ea typeface="Menlo" charset="0"/>
                <a:cs typeface="Menlo" charset="0"/>
                <a:sym typeface="Menlo" charset="0"/>
              </a:rPr>
              <a:t>for</a:t>
            </a:r>
            <a:r>
              <a:rPr lang="en-US" altLang="en-US" sz="1125" dirty="0">
                <a:solidFill>
                  <a:srgbClr val="000000"/>
                </a:solidFill>
                <a:latin typeface="Menlo" charset="0"/>
                <a:ea typeface="Menlo" charset="0"/>
                <a:cs typeface="Menlo" charset="0"/>
                <a:sym typeface="Menlo" charset="0"/>
              </a:rPr>
              <a:t>(</a:t>
            </a:r>
            <a:r>
              <a:rPr lang="en-US" altLang="en-US" sz="1125" dirty="0" err="1">
                <a:solidFill>
                  <a:srgbClr val="34BD26"/>
                </a:solidFill>
                <a:latin typeface="Menlo" charset="0"/>
                <a:ea typeface="Menlo" charset="0"/>
                <a:cs typeface="Menlo" charset="0"/>
                <a:sym typeface="Menlo" charset="0"/>
              </a:rPr>
              <a:t>int</a:t>
            </a:r>
            <a:r>
              <a:rPr lang="en-US" altLang="en-US" sz="1125" dirty="0">
                <a:solidFill>
                  <a:srgbClr val="000000"/>
                </a:solidFill>
                <a:latin typeface="Menlo" charset="0"/>
                <a:ea typeface="Menlo" charset="0"/>
                <a:cs typeface="Menlo" charset="0"/>
                <a:sym typeface="Menlo" charset="0"/>
              </a:rPr>
              <a:t> w=</a:t>
            </a:r>
            <a:r>
              <a:rPr lang="en-US" altLang="en-US" sz="1125" dirty="0">
                <a:solidFill>
                  <a:srgbClr val="C33720"/>
                </a:solidFill>
                <a:latin typeface="Menlo" charset="0"/>
                <a:ea typeface="Menlo" charset="0"/>
                <a:cs typeface="Menlo" charset="0"/>
                <a:sym typeface="Menlo" charset="0"/>
              </a:rPr>
              <a:t>0</a:t>
            </a:r>
            <a:r>
              <a:rPr lang="en-US" altLang="en-US" sz="1125" dirty="0">
                <a:solidFill>
                  <a:srgbClr val="000000"/>
                </a:solidFill>
                <a:latin typeface="Menlo" charset="0"/>
                <a:ea typeface="Menlo" charset="0"/>
                <a:cs typeface="Menlo" charset="0"/>
                <a:sym typeface="Menlo" charset="0"/>
              </a:rPr>
              <a:t>; w&lt;k; w++)</a:t>
            </a:r>
          </a:p>
          <a:p>
            <a:pPr algn="l"/>
            <a:r>
              <a:rPr lang="en-US" altLang="en-US" sz="1125" dirty="0">
                <a:solidFill>
                  <a:srgbClr val="000000"/>
                </a:solidFill>
                <a:latin typeface="Menlo" charset="0"/>
                <a:ea typeface="Menlo" charset="0"/>
                <a:cs typeface="Menlo" charset="0"/>
                <a:sym typeface="Menlo" charset="0"/>
              </a:rPr>
              <a:t>                {</a:t>
            </a:r>
          </a:p>
          <a:p>
            <a:pPr algn="l"/>
            <a:r>
              <a:rPr lang="en-US" altLang="en-US" sz="1125" dirty="0">
                <a:solidFill>
                  <a:srgbClr val="000000"/>
                </a:solidFill>
                <a:latin typeface="Menlo" charset="0"/>
                <a:ea typeface="Menlo" charset="0"/>
                <a:cs typeface="Menlo" charset="0"/>
                <a:sym typeface="Menlo" charset="0"/>
              </a:rPr>
              <a:t>                        </a:t>
            </a:r>
            <a:r>
              <a:rPr lang="en-US" altLang="en-US" sz="1125" dirty="0" err="1">
                <a:solidFill>
                  <a:srgbClr val="000000"/>
                </a:solidFill>
                <a:latin typeface="Menlo" charset="0"/>
                <a:ea typeface="Menlo" charset="0"/>
                <a:cs typeface="Menlo" charset="0"/>
                <a:sym typeface="Menlo" charset="0"/>
              </a:rPr>
              <a:t>Pvalue</a:t>
            </a:r>
            <a:r>
              <a:rPr lang="en-US" altLang="en-US" sz="1125" dirty="0">
                <a:solidFill>
                  <a:srgbClr val="000000"/>
                </a:solidFill>
                <a:latin typeface="Menlo" charset="0"/>
                <a:ea typeface="Menlo" charset="0"/>
                <a:cs typeface="Menlo" charset="0"/>
                <a:sym typeface="Menlo" charset="0"/>
              </a:rPr>
              <a:t> += </a:t>
            </a:r>
            <a:r>
              <a:rPr lang="en-US" altLang="en-US" sz="1125" dirty="0" err="1">
                <a:solidFill>
                  <a:srgbClr val="000000"/>
                </a:solidFill>
                <a:latin typeface="Menlo" charset="0"/>
                <a:ea typeface="Menlo" charset="0"/>
                <a:cs typeface="Menlo" charset="0"/>
                <a:sym typeface="Menlo" charset="0"/>
              </a:rPr>
              <a:t>devA</a:t>
            </a:r>
            <a:r>
              <a:rPr lang="en-US" altLang="en-US" sz="1125" dirty="0">
                <a:solidFill>
                  <a:srgbClr val="000000"/>
                </a:solidFill>
                <a:latin typeface="Menlo" charset="0"/>
                <a:ea typeface="Menlo" charset="0"/>
                <a:cs typeface="Menlo" charset="0"/>
                <a:sym typeface="Menlo" charset="0"/>
              </a:rPr>
              <a:t>[</a:t>
            </a:r>
            <a:r>
              <a:rPr lang="en-US" altLang="en-US" sz="1125" dirty="0" err="1">
                <a:solidFill>
                  <a:srgbClr val="000000"/>
                </a:solidFill>
                <a:latin typeface="Menlo" charset="0"/>
                <a:ea typeface="Menlo" charset="0"/>
                <a:cs typeface="Menlo" charset="0"/>
                <a:sym typeface="Menlo" charset="0"/>
              </a:rPr>
              <a:t>tyID</a:t>
            </a:r>
            <a:r>
              <a:rPr lang="en-US" altLang="en-US" sz="1125" dirty="0">
                <a:solidFill>
                  <a:srgbClr val="000000"/>
                </a:solidFill>
                <a:latin typeface="Menlo" charset="0"/>
                <a:ea typeface="Menlo" charset="0"/>
                <a:cs typeface="Menlo" charset="0"/>
                <a:sym typeface="Menlo" charset="0"/>
              </a:rPr>
              <a:t>*</a:t>
            </a:r>
            <a:r>
              <a:rPr lang="en-US" altLang="en-US" sz="1125" dirty="0" err="1">
                <a:solidFill>
                  <a:srgbClr val="000000"/>
                </a:solidFill>
                <a:latin typeface="Menlo" charset="0"/>
                <a:ea typeface="Menlo" charset="0"/>
                <a:cs typeface="Menlo" charset="0"/>
                <a:sym typeface="Menlo" charset="0"/>
              </a:rPr>
              <a:t>k+w</a:t>
            </a:r>
            <a:r>
              <a:rPr lang="en-US" altLang="en-US" sz="1125" dirty="0">
                <a:solidFill>
                  <a:srgbClr val="000000"/>
                </a:solidFill>
                <a:latin typeface="Menlo" charset="0"/>
                <a:ea typeface="Menlo" charset="0"/>
                <a:cs typeface="Menlo" charset="0"/>
                <a:sym typeface="Menlo" charset="0"/>
              </a:rPr>
              <a:t>] * </a:t>
            </a:r>
            <a:r>
              <a:rPr lang="en-US" altLang="en-US" sz="1125" dirty="0" err="1">
                <a:solidFill>
                  <a:srgbClr val="000000"/>
                </a:solidFill>
                <a:latin typeface="Menlo" charset="0"/>
                <a:ea typeface="Menlo" charset="0"/>
                <a:cs typeface="Menlo" charset="0"/>
                <a:sym typeface="Menlo" charset="0"/>
              </a:rPr>
              <a:t>devB</a:t>
            </a:r>
            <a:r>
              <a:rPr lang="en-US" altLang="en-US" sz="1125" dirty="0">
                <a:solidFill>
                  <a:srgbClr val="000000"/>
                </a:solidFill>
                <a:latin typeface="Menlo" charset="0"/>
                <a:ea typeface="Menlo" charset="0"/>
                <a:cs typeface="Menlo" charset="0"/>
                <a:sym typeface="Menlo" charset="0"/>
              </a:rPr>
              <a:t>[w*</a:t>
            </a:r>
            <a:r>
              <a:rPr lang="en-US" altLang="en-US" sz="1125" dirty="0" err="1">
                <a:solidFill>
                  <a:srgbClr val="000000"/>
                </a:solidFill>
                <a:latin typeface="Menlo" charset="0"/>
                <a:ea typeface="Menlo" charset="0"/>
                <a:cs typeface="Menlo" charset="0"/>
                <a:sym typeface="Menlo" charset="0"/>
              </a:rPr>
              <a:t>k+txID</a:t>
            </a:r>
            <a:r>
              <a:rPr lang="en-US" altLang="en-US" sz="1125" dirty="0">
                <a:solidFill>
                  <a:srgbClr val="000000"/>
                </a:solidFill>
                <a:latin typeface="Menlo" charset="0"/>
                <a:ea typeface="Menlo" charset="0"/>
                <a:cs typeface="Menlo" charset="0"/>
                <a:sym typeface="Menlo" charset="0"/>
              </a:rPr>
              <a:t>];</a:t>
            </a:r>
          </a:p>
          <a:p>
            <a:pPr algn="l"/>
            <a:r>
              <a:rPr lang="en-US" altLang="en-US" sz="1125" dirty="0">
                <a:solidFill>
                  <a:srgbClr val="000000"/>
                </a:solidFill>
                <a:latin typeface="Menlo" charset="0"/>
                <a:ea typeface="Menlo" charset="0"/>
                <a:cs typeface="Menlo" charset="0"/>
                <a:sym typeface="Menlo" charset="0"/>
              </a:rPr>
              <a:t>                }</a:t>
            </a:r>
          </a:p>
          <a:p>
            <a:pPr algn="l"/>
            <a:r>
              <a:rPr lang="en-US" altLang="en-US" sz="1125" dirty="0">
                <a:solidFill>
                  <a:srgbClr val="000000"/>
                </a:solidFill>
                <a:latin typeface="Menlo" charset="0"/>
                <a:ea typeface="Menlo" charset="0"/>
                <a:cs typeface="Menlo" charset="0"/>
                <a:sym typeface="Menlo" charset="0"/>
              </a:rPr>
              <a:t>                </a:t>
            </a:r>
            <a:r>
              <a:rPr lang="en-US" altLang="en-US" sz="1125" dirty="0" err="1">
                <a:solidFill>
                  <a:srgbClr val="000000"/>
                </a:solidFill>
                <a:latin typeface="Menlo" charset="0"/>
                <a:ea typeface="Menlo" charset="0"/>
                <a:cs typeface="Menlo" charset="0"/>
                <a:sym typeface="Menlo" charset="0"/>
              </a:rPr>
              <a:t>devC</a:t>
            </a:r>
            <a:r>
              <a:rPr lang="en-US" altLang="en-US" sz="1125" dirty="0">
                <a:solidFill>
                  <a:srgbClr val="000000"/>
                </a:solidFill>
                <a:latin typeface="Menlo" charset="0"/>
                <a:ea typeface="Menlo" charset="0"/>
                <a:cs typeface="Menlo" charset="0"/>
                <a:sym typeface="Menlo" charset="0"/>
              </a:rPr>
              <a:t>[</a:t>
            </a:r>
            <a:r>
              <a:rPr lang="en-US" altLang="en-US" sz="1125" dirty="0" err="1">
                <a:solidFill>
                  <a:srgbClr val="000000"/>
                </a:solidFill>
                <a:latin typeface="Menlo" charset="0"/>
                <a:ea typeface="Menlo" charset="0"/>
                <a:cs typeface="Menlo" charset="0"/>
                <a:sym typeface="Menlo" charset="0"/>
              </a:rPr>
              <a:t>tyID</a:t>
            </a:r>
            <a:r>
              <a:rPr lang="en-US" altLang="en-US" sz="1125" dirty="0">
                <a:solidFill>
                  <a:srgbClr val="000000"/>
                </a:solidFill>
                <a:latin typeface="Menlo" charset="0"/>
                <a:ea typeface="Menlo" charset="0"/>
                <a:cs typeface="Menlo" charset="0"/>
                <a:sym typeface="Menlo" charset="0"/>
              </a:rPr>
              <a:t>*</a:t>
            </a:r>
            <a:r>
              <a:rPr lang="en-US" altLang="en-US" sz="1125" dirty="0" err="1">
                <a:solidFill>
                  <a:srgbClr val="000000"/>
                </a:solidFill>
                <a:latin typeface="Menlo" charset="0"/>
                <a:ea typeface="Menlo" charset="0"/>
                <a:cs typeface="Menlo" charset="0"/>
                <a:sym typeface="Menlo" charset="0"/>
              </a:rPr>
              <a:t>k+txID</a:t>
            </a:r>
            <a:r>
              <a:rPr lang="en-US" altLang="en-US" sz="1125" dirty="0">
                <a:solidFill>
                  <a:srgbClr val="000000"/>
                </a:solidFill>
                <a:latin typeface="Menlo" charset="0"/>
                <a:ea typeface="Menlo" charset="0"/>
                <a:cs typeface="Menlo" charset="0"/>
                <a:sym typeface="Menlo" charset="0"/>
              </a:rPr>
              <a:t>] = </a:t>
            </a:r>
            <a:r>
              <a:rPr lang="en-US" altLang="en-US" sz="1125" dirty="0" err="1">
                <a:solidFill>
                  <a:srgbClr val="000000"/>
                </a:solidFill>
                <a:latin typeface="Menlo" charset="0"/>
                <a:ea typeface="Menlo" charset="0"/>
                <a:cs typeface="Menlo" charset="0"/>
                <a:sym typeface="Menlo" charset="0"/>
              </a:rPr>
              <a:t>Pvalue</a:t>
            </a:r>
            <a:r>
              <a:rPr lang="en-US" altLang="en-US" sz="1125" dirty="0">
                <a:solidFill>
                  <a:srgbClr val="000000"/>
                </a:solidFill>
                <a:latin typeface="Menlo" charset="0"/>
                <a:ea typeface="Menlo" charset="0"/>
                <a:cs typeface="Menlo" charset="0"/>
                <a:sym typeface="Menlo" charset="0"/>
              </a:rPr>
              <a:t>;</a:t>
            </a:r>
          </a:p>
          <a:p>
            <a:pPr algn="l"/>
            <a:r>
              <a:rPr lang="en-US" altLang="en-US" sz="1125" dirty="0">
                <a:solidFill>
                  <a:srgbClr val="000000"/>
                </a:solidFill>
                <a:latin typeface="Menlo" charset="0"/>
                <a:ea typeface="Menlo" charset="0"/>
                <a:cs typeface="Menlo" charset="0"/>
                <a:sym typeface="Menlo" charset="0"/>
              </a:rPr>
              <a:t>        }</a:t>
            </a:r>
          </a:p>
          <a:p>
            <a:pPr algn="l"/>
            <a:r>
              <a:rPr lang="en-US" altLang="en-US" sz="1125" dirty="0">
                <a:solidFill>
                  <a:srgbClr val="000000"/>
                </a:solidFill>
                <a:latin typeface="Menlo" charset="0"/>
                <a:ea typeface="Menlo" charset="0"/>
                <a:cs typeface="Menlo" charset="0"/>
                <a:sym typeface="Menlo" charset="0"/>
              </a:rPr>
              <a:t>}</a:t>
            </a:r>
          </a:p>
        </p:txBody>
      </p:sp>
      <p:sp>
        <p:nvSpPr>
          <p:cNvPr id="10" name="AutoShape 4" descr="texture4.jpeg"/>
          <p:cNvSpPr>
            <a:spLocks/>
          </p:cNvSpPr>
          <p:nvPr/>
        </p:nvSpPr>
        <p:spPr bwMode="auto">
          <a:xfrm>
            <a:off x="6287168" y="1595696"/>
            <a:ext cx="1543978" cy="58123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3124" y="0"/>
                </a:moveTo>
                <a:cubicBezTo>
                  <a:pt x="2901" y="0"/>
                  <a:pt x="2720" y="522"/>
                  <a:pt x="2720" y="1166"/>
                </a:cubicBezTo>
                <a:lnTo>
                  <a:pt x="2720" y="9025"/>
                </a:lnTo>
                <a:lnTo>
                  <a:pt x="0" y="21600"/>
                </a:lnTo>
                <a:lnTo>
                  <a:pt x="4046" y="13064"/>
                </a:lnTo>
                <a:lnTo>
                  <a:pt x="21196" y="13064"/>
                </a:lnTo>
                <a:cubicBezTo>
                  <a:pt x="21419" y="13064"/>
                  <a:pt x="21600" y="12541"/>
                  <a:pt x="21600" y="11897"/>
                </a:cubicBezTo>
                <a:lnTo>
                  <a:pt x="21600" y="1166"/>
                </a:lnTo>
                <a:cubicBezTo>
                  <a:pt x="21600" y="522"/>
                  <a:pt x="21419" y="0"/>
                  <a:pt x="21196" y="0"/>
                </a:cubicBezTo>
                <a:lnTo>
                  <a:pt x="3124" y="0"/>
                </a:lnTo>
                <a:close/>
              </a:path>
            </a:pathLst>
          </a:custGeom>
          <a:blipFill dpi="0" rotWithShape="0">
            <a:blip r:embed="rId3"/>
            <a:srcRect/>
            <a:tile tx="0" ty="0" sx="100000" sy="100000" flip="none" algn="tl"/>
          </a:blip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t"/>
          <a:lstStyle>
            <a:defPPr>
              <a:defRPr lang="en-US"/>
            </a:defPPr>
            <a:lvl1pPr algn="ctr" defTabSz="584200" rtl="0" fontAlgn="base" hangingPunct="0">
              <a:spcBef>
                <a:spcPct val="0"/>
              </a:spcBef>
              <a:spcAft>
                <a:spcPct val="0"/>
              </a:spcAft>
              <a:defRPr sz="3600" kern="1200">
                <a:solidFill>
                  <a:srgbClr val="FFFFFF"/>
                </a:solidFill>
                <a:latin typeface="Helvetica Light" charset="0"/>
                <a:ea typeface="Helvetica Light" charset="0"/>
                <a:cs typeface="Helvetica Light" charset="0"/>
                <a:sym typeface="Helvetica Light" charset="0"/>
              </a:defRPr>
            </a:lvl1pPr>
            <a:lvl2pPr indent="228600" algn="ctr" defTabSz="584200" rtl="0" fontAlgn="base" hangingPunct="0">
              <a:spcBef>
                <a:spcPct val="0"/>
              </a:spcBef>
              <a:spcAft>
                <a:spcPct val="0"/>
              </a:spcAft>
              <a:defRPr sz="3600" kern="1200">
                <a:solidFill>
                  <a:srgbClr val="FFFFFF"/>
                </a:solidFill>
                <a:latin typeface="Helvetica Light" charset="0"/>
                <a:ea typeface="Helvetica Light" charset="0"/>
                <a:cs typeface="Helvetica Light" charset="0"/>
                <a:sym typeface="Helvetica Light" charset="0"/>
              </a:defRPr>
            </a:lvl2pPr>
            <a:lvl3pPr indent="457200" algn="ctr" defTabSz="584200" rtl="0" fontAlgn="base" hangingPunct="0">
              <a:spcBef>
                <a:spcPct val="0"/>
              </a:spcBef>
              <a:spcAft>
                <a:spcPct val="0"/>
              </a:spcAft>
              <a:defRPr sz="3600" kern="1200">
                <a:solidFill>
                  <a:srgbClr val="FFFFFF"/>
                </a:solidFill>
                <a:latin typeface="Helvetica Light" charset="0"/>
                <a:ea typeface="Helvetica Light" charset="0"/>
                <a:cs typeface="Helvetica Light" charset="0"/>
                <a:sym typeface="Helvetica Light" charset="0"/>
              </a:defRPr>
            </a:lvl3pPr>
            <a:lvl4pPr indent="685800" algn="ctr" defTabSz="584200" rtl="0" fontAlgn="base" hangingPunct="0">
              <a:spcBef>
                <a:spcPct val="0"/>
              </a:spcBef>
              <a:spcAft>
                <a:spcPct val="0"/>
              </a:spcAft>
              <a:defRPr sz="3600" kern="1200">
                <a:solidFill>
                  <a:srgbClr val="FFFFFF"/>
                </a:solidFill>
                <a:latin typeface="Helvetica Light" charset="0"/>
                <a:ea typeface="Helvetica Light" charset="0"/>
                <a:cs typeface="Helvetica Light" charset="0"/>
                <a:sym typeface="Helvetica Light" charset="0"/>
              </a:defRPr>
            </a:lvl4pPr>
            <a:lvl5pPr indent="914400" algn="ctr" defTabSz="584200" rtl="0" fontAlgn="base" hangingPunct="0">
              <a:spcBef>
                <a:spcPct val="0"/>
              </a:spcBef>
              <a:spcAft>
                <a:spcPct val="0"/>
              </a:spcAft>
              <a:defRPr sz="3600" kern="1200">
                <a:solidFill>
                  <a:srgbClr val="FFFFFF"/>
                </a:solidFill>
                <a:latin typeface="Helvetica Light" charset="0"/>
                <a:ea typeface="Helvetica Light" charset="0"/>
                <a:cs typeface="Helvetica Light" charset="0"/>
                <a:sym typeface="Helvetica Light" charset="0"/>
              </a:defRPr>
            </a:lvl5pPr>
            <a:lvl6pPr marL="2286000" algn="l" defTabSz="914400" rtl="0" eaLnBrk="1" latinLnBrk="0" hangingPunct="1">
              <a:defRPr sz="3600" kern="1200">
                <a:solidFill>
                  <a:srgbClr val="FFFFFF"/>
                </a:solidFill>
                <a:latin typeface="Helvetica Light" charset="0"/>
                <a:ea typeface="Helvetica Light" charset="0"/>
                <a:cs typeface="Helvetica Light" charset="0"/>
                <a:sym typeface="Helvetica Light" charset="0"/>
              </a:defRPr>
            </a:lvl6pPr>
            <a:lvl7pPr marL="2743200" algn="l" defTabSz="914400" rtl="0" eaLnBrk="1" latinLnBrk="0" hangingPunct="1">
              <a:defRPr sz="3600" kern="1200">
                <a:solidFill>
                  <a:srgbClr val="FFFFFF"/>
                </a:solidFill>
                <a:latin typeface="Helvetica Light" charset="0"/>
                <a:ea typeface="Helvetica Light" charset="0"/>
                <a:cs typeface="Helvetica Light" charset="0"/>
                <a:sym typeface="Helvetica Light" charset="0"/>
              </a:defRPr>
            </a:lvl7pPr>
            <a:lvl8pPr marL="3200400" algn="l" defTabSz="914400" rtl="0" eaLnBrk="1" latinLnBrk="0" hangingPunct="1">
              <a:defRPr sz="3600" kern="1200">
                <a:solidFill>
                  <a:srgbClr val="FFFFFF"/>
                </a:solidFill>
                <a:latin typeface="Helvetica Light" charset="0"/>
                <a:ea typeface="Helvetica Light" charset="0"/>
                <a:cs typeface="Helvetica Light" charset="0"/>
                <a:sym typeface="Helvetica Light" charset="0"/>
              </a:defRPr>
            </a:lvl8pPr>
            <a:lvl9pPr marL="3657600" algn="l" defTabSz="914400" rtl="0" eaLnBrk="1" latinLnBrk="0" hangingPunct="1">
              <a:defRPr sz="3600" kern="1200">
                <a:solidFill>
                  <a:srgbClr val="FFFFFF"/>
                </a:solidFill>
                <a:latin typeface="Helvetica Light" charset="0"/>
                <a:ea typeface="Helvetica Light" charset="0"/>
                <a:cs typeface="Helvetica Light" charset="0"/>
                <a:sym typeface="Helvetica Light" charset="0"/>
              </a:defRPr>
            </a:lvl9pPr>
          </a:lstStyle>
          <a:p>
            <a:pPr defTabSz="438150">
              <a:buClrTx/>
              <a:defRPr/>
            </a:pPr>
            <a:r>
              <a:rPr lang="en-US" altLang="en-US" sz="1950" dirty="0"/>
              <a:t>Registers</a:t>
            </a:r>
          </a:p>
        </p:txBody>
      </p:sp>
    </p:spTree>
    <p:extLst>
      <p:ext uri="{BB962C8B-B14F-4D97-AF65-F5344CB8AC3E}">
        <p14:creationId xmlns:p14="http://schemas.microsoft.com/office/powerpoint/2010/main" val="1583631509"/>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CUDA Memory Model</a:t>
            </a:r>
          </a:p>
        </p:txBody>
      </p:sp>
      <p:sp>
        <p:nvSpPr>
          <p:cNvPr id="6" name="Text Placeholder 5"/>
          <p:cNvSpPr>
            <a:spLocks noGrp="1"/>
          </p:cNvSpPr>
          <p:nvPr>
            <p:ph type="body" idx="1"/>
          </p:nvPr>
        </p:nvSpPr>
        <p:spPr/>
        <p:txBody>
          <a:bodyPr/>
          <a:lstStyle/>
          <a:p>
            <a:r>
              <a:rPr lang="en-US" dirty="0"/>
              <a:t>Registers</a:t>
            </a:r>
          </a:p>
          <a:p>
            <a:pPr lvl="1"/>
            <a:r>
              <a:rPr lang="en-US" dirty="0"/>
              <a:t>Remember: Register File size is 64 K entries</a:t>
            </a:r>
          </a:p>
          <a:p>
            <a:pPr lvl="1"/>
            <a:r>
              <a:rPr lang="en-US" dirty="0"/>
              <a:t>Registers are private for each thread.</a:t>
            </a:r>
          </a:p>
          <a:p>
            <a:pPr lvl="1"/>
            <a:r>
              <a:rPr lang="en-US" dirty="0"/>
              <a:t>Kepler supports a maximum of 255 registers per thread.</a:t>
            </a:r>
          </a:p>
          <a:p>
            <a:pPr lvl="1"/>
            <a:r>
              <a:rPr lang="en-US" dirty="0"/>
              <a:t>Example:</a:t>
            </a:r>
          </a:p>
          <a:p>
            <a:pPr lvl="1"/>
            <a:endParaRPr lang="en-US" dirty="0"/>
          </a:p>
        </p:txBody>
      </p:sp>
      <p:sp>
        <p:nvSpPr>
          <p:cNvPr id="7" name="Content Placeholder 4"/>
          <p:cNvSpPr txBox="1">
            <a:spLocks/>
          </p:cNvSpPr>
          <p:nvPr/>
        </p:nvSpPr>
        <p:spPr bwMode="auto">
          <a:xfrm>
            <a:off x="2119641" y="2935286"/>
            <a:ext cx="5264154" cy="1046440"/>
          </a:xfrm>
          <a:prstGeom prst="rect">
            <a:avLst/>
          </a:prstGeom>
          <a:solidFill>
            <a:schemeClr val="bg1"/>
          </a:solidFill>
          <a:ln>
            <a:noFill/>
          </a:ln>
          <a:effectLst/>
          <a:extLst/>
        </p:spPr>
        <p:txBody>
          <a:bodyPr vert="horz" wrap="square" lIns="38100" tIns="38100" rIns="38100" bIns="38100" rtlCol="0" anchor="ctr">
            <a:spAutoFit/>
          </a:bodyPr>
          <a:lstStyle>
            <a:defPPr>
              <a:defRPr lang="en-US"/>
            </a:defPPr>
            <a:lvl1pPr marL="0" indent="0" algn="ctr" defTabSz="584200" rtl="0" eaLnBrk="1" fontAlgn="base" latinLnBrk="0" hangingPunct="0">
              <a:lnSpc>
                <a:spcPct val="100000"/>
              </a:lnSpc>
              <a:spcBef>
                <a:spcPct val="0"/>
              </a:spcBef>
              <a:spcAft>
                <a:spcPct val="0"/>
              </a:spcAft>
              <a:buClr>
                <a:schemeClr val="accent1"/>
              </a:buClr>
              <a:buFont typeface="Wingdings 2" pitchFamily="18" charset="2"/>
              <a:buNone/>
              <a:tabLst>
                <a:tab pos="1143000" algn="l"/>
              </a:tabLst>
              <a:defRPr sz="3600" kern="1200">
                <a:solidFill>
                  <a:srgbClr val="FFFFFF"/>
                </a:solidFill>
                <a:latin typeface="Helvetica Light" charset="0"/>
                <a:ea typeface="Helvetica Light" charset="0"/>
                <a:cs typeface="Helvetica Light" charset="0"/>
                <a:sym typeface="Helvetica Light" charset="0"/>
              </a:defRPr>
            </a:lvl1pPr>
            <a:lvl2pPr marL="457200" indent="228600" algn="ctr" defTabSz="584200" rtl="0" eaLnBrk="1" fontAlgn="base" latinLnBrk="0" hangingPunct="0">
              <a:lnSpc>
                <a:spcPct val="90000"/>
              </a:lnSpc>
              <a:spcBef>
                <a:spcPct val="0"/>
              </a:spcBef>
              <a:spcAft>
                <a:spcPct val="0"/>
              </a:spcAft>
              <a:buClr>
                <a:schemeClr val="accent1"/>
              </a:buClr>
              <a:buFont typeface="Wingdings 2" pitchFamily="18" charset="2"/>
              <a:buNone/>
              <a:tabLst>
                <a:tab pos="1143000" algn="l"/>
              </a:tabLst>
              <a:defRPr sz="3600" kern="1200">
                <a:solidFill>
                  <a:srgbClr val="FFFFFF"/>
                </a:solidFill>
                <a:latin typeface="Helvetica Light" charset="0"/>
                <a:ea typeface="Helvetica Light" charset="0"/>
                <a:cs typeface="Helvetica Light" charset="0"/>
                <a:sym typeface="Helvetica Light" charset="0"/>
              </a:defRPr>
            </a:lvl2pPr>
            <a:lvl3pPr marL="914400" indent="457200" algn="ctr" defTabSz="584200" rtl="0" eaLnBrk="1" fontAlgn="base" latinLnBrk="0" hangingPunct="0">
              <a:lnSpc>
                <a:spcPct val="90000"/>
              </a:lnSpc>
              <a:spcBef>
                <a:spcPct val="0"/>
              </a:spcBef>
              <a:spcAft>
                <a:spcPct val="0"/>
              </a:spcAft>
              <a:buClr>
                <a:schemeClr val="accent1"/>
              </a:buClr>
              <a:buFont typeface="Wingdings 2" pitchFamily="18" charset="2"/>
              <a:buNone/>
              <a:tabLst>
                <a:tab pos="1143000" algn="l"/>
              </a:tabLst>
              <a:defRPr sz="3600" kern="1200">
                <a:solidFill>
                  <a:srgbClr val="FFFFFF"/>
                </a:solidFill>
                <a:latin typeface="Helvetica Light" charset="0"/>
                <a:ea typeface="Helvetica Light" charset="0"/>
                <a:cs typeface="Helvetica Light" charset="0"/>
                <a:sym typeface="Helvetica Light" charset="0"/>
              </a:defRPr>
            </a:lvl3pPr>
            <a:lvl4pPr marL="1371600" indent="685800" algn="ctr" defTabSz="584200" rtl="0" eaLnBrk="1" fontAlgn="base" latinLnBrk="0" hangingPunct="0">
              <a:lnSpc>
                <a:spcPct val="90000"/>
              </a:lnSpc>
              <a:spcBef>
                <a:spcPct val="0"/>
              </a:spcBef>
              <a:spcAft>
                <a:spcPct val="0"/>
              </a:spcAft>
              <a:buClr>
                <a:schemeClr val="accent1"/>
              </a:buClr>
              <a:buFont typeface="Wingdings 2" pitchFamily="18" charset="2"/>
              <a:buNone/>
              <a:tabLst>
                <a:tab pos="1143000" algn="l"/>
              </a:tabLst>
              <a:defRPr sz="3600" kern="1200">
                <a:solidFill>
                  <a:srgbClr val="FFFFFF"/>
                </a:solidFill>
                <a:latin typeface="Helvetica Light" charset="0"/>
                <a:ea typeface="Helvetica Light" charset="0"/>
                <a:cs typeface="Helvetica Light" charset="0"/>
                <a:sym typeface="Helvetica Light" charset="0"/>
              </a:defRPr>
            </a:lvl4pPr>
            <a:lvl5pPr marL="1828800" indent="914400" algn="ctr" defTabSz="584200" rtl="0" eaLnBrk="1" fontAlgn="base" latinLnBrk="0" hangingPunct="0">
              <a:lnSpc>
                <a:spcPct val="90000"/>
              </a:lnSpc>
              <a:spcBef>
                <a:spcPct val="0"/>
              </a:spcBef>
              <a:spcAft>
                <a:spcPct val="0"/>
              </a:spcAft>
              <a:buClr>
                <a:schemeClr val="accent1"/>
              </a:buClr>
              <a:buFont typeface="Wingdings 2" pitchFamily="18" charset="2"/>
              <a:buNone/>
              <a:tabLst>
                <a:tab pos="1143000" algn="l"/>
              </a:tabLst>
              <a:defRPr sz="3600" kern="1200">
                <a:solidFill>
                  <a:srgbClr val="FFFFFF"/>
                </a:solidFill>
                <a:latin typeface="Helvetica Light" charset="0"/>
                <a:ea typeface="Helvetica Light" charset="0"/>
                <a:cs typeface="Helvetica Light" charset="0"/>
                <a:sym typeface="Helvetica Light" charset="0"/>
              </a:defRPr>
            </a:lvl5pPr>
            <a:lvl6pPr marL="2286000" indent="0" algn="l" defTabSz="914400" rtl="0" eaLnBrk="1" latinLnBrk="0" hangingPunct="1">
              <a:lnSpc>
                <a:spcPct val="90000"/>
              </a:lnSpc>
              <a:spcBef>
                <a:spcPts val="250"/>
              </a:spcBef>
              <a:spcAft>
                <a:spcPts val="250"/>
              </a:spcAft>
              <a:buClr>
                <a:schemeClr val="accent1"/>
              </a:buClr>
              <a:buFont typeface="Wingdings 2" pitchFamily="18" charset="2"/>
              <a:buNone/>
              <a:tabLst>
                <a:tab pos="1143000" algn="l"/>
              </a:tabLst>
              <a:defRPr sz="3600" kern="1200">
                <a:solidFill>
                  <a:srgbClr val="FFFFFF"/>
                </a:solidFill>
                <a:latin typeface="Helvetica Light" charset="0"/>
                <a:ea typeface="Helvetica Light" charset="0"/>
                <a:cs typeface="Helvetica Light" charset="0"/>
                <a:sym typeface="Helvetica Light" charset="0"/>
              </a:defRPr>
            </a:lvl6pPr>
            <a:lvl7pPr marL="2743200" indent="0" algn="l" defTabSz="914400" rtl="0" eaLnBrk="1" latinLnBrk="0" hangingPunct="1">
              <a:lnSpc>
                <a:spcPct val="90000"/>
              </a:lnSpc>
              <a:spcBef>
                <a:spcPts val="250"/>
              </a:spcBef>
              <a:spcAft>
                <a:spcPts val="250"/>
              </a:spcAft>
              <a:buClr>
                <a:schemeClr val="accent1"/>
              </a:buClr>
              <a:buFont typeface="Wingdings 2" pitchFamily="18" charset="2"/>
              <a:buNone/>
              <a:tabLst>
                <a:tab pos="1143000" algn="l"/>
              </a:tabLst>
              <a:defRPr sz="3600" kern="1200">
                <a:solidFill>
                  <a:srgbClr val="FFFFFF"/>
                </a:solidFill>
                <a:latin typeface="Helvetica Light" charset="0"/>
                <a:ea typeface="Helvetica Light" charset="0"/>
                <a:cs typeface="Helvetica Light" charset="0"/>
                <a:sym typeface="Helvetica Light" charset="0"/>
              </a:defRPr>
            </a:lvl7pPr>
            <a:lvl8pPr marL="3200400" indent="0" algn="l" defTabSz="914400" rtl="0" eaLnBrk="1" latinLnBrk="0" hangingPunct="1">
              <a:lnSpc>
                <a:spcPct val="90000"/>
              </a:lnSpc>
              <a:spcBef>
                <a:spcPts val="250"/>
              </a:spcBef>
              <a:spcAft>
                <a:spcPts val="250"/>
              </a:spcAft>
              <a:buClr>
                <a:schemeClr val="accent1"/>
              </a:buClr>
              <a:buFont typeface="Wingdings 2" pitchFamily="18" charset="2"/>
              <a:buNone/>
              <a:tabLst>
                <a:tab pos="1143000" algn="l"/>
              </a:tabLst>
              <a:defRPr sz="3600" kern="1200">
                <a:solidFill>
                  <a:srgbClr val="FFFFFF"/>
                </a:solidFill>
                <a:latin typeface="Helvetica Light" charset="0"/>
                <a:ea typeface="Helvetica Light" charset="0"/>
                <a:cs typeface="Helvetica Light" charset="0"/>
                <a:sym typeface="Helvetica Light" charset="0"/>
              </a:defRPr>
            </a:lvl8pPr>
            <a:lvl9pPr marL="3657600" indent="0" algn="l" defTabSz="914400" rtl="0" eaLnBrk="1" latinLnBrk="0" hangingPunct="1">
              <a:lnSpc>
                <a:spcPct val="90000"/>
              </a:lnSpc>
              <a:spcBef>
                <a:spcPts val="250"/>
              </a:spcBef>
              <a:spcAft>
                <a:spcPts val="250"/>
              </a:spcAft>
              <a:buClr>
                <a:schemeClr val="accent1"/>
              </a:buClr>
              <a:buFont typeface="Wingdings 2" pitchFamily="18" charset="2"/>
              <a:buNone/>
              <a:tabLst>
                <a:tab pos="1143000" algn="l"/>
              </a:tabLst>
              <a:defRPr sz="3600" kern="1200">
                <a:solidFill>
                  <a:srgbClr val="FFFFFF"/>
                </a:solidFill>
                <a:latin typeface="Helvetica Light" charset="0"/>
                <a:ea typeface="Helvetica Light" charset="0"/>
                <a:cs typeface="Helvetica Light" charset="0"/>
                <a:sym typeface="Helvetica Light" charset="0"/>
              </a:defRPr>
            </a:lvl9pPr>
          </a:lstStyle>
          <a:p>
            <a:pPr algn="l"/>
            <a:r>
              <a:rPr lang="en-US" altLang="en-US" sz="1050" dirty="0" err="1">
                <a:solidFill>
                  <a:schemeClr val="tx1"/>
                </a:solidFill>
                <a:latin typeface="Courier New" panose="02070309020205020404" pitchFamily="49" charset="0"/>
                <a:cs typeface="Courier New" panose="02070309020205020404" pitchFamily="49" charset="0"/>
              </a:rPr>
              <a:t>nvcc</a:t>
            </a:r>
            <a:r>
              <a:rPr lang="en-US" altLang="en-US" sz="1050" dirty="0">
                <a:solidFill>
                  <a:schemeClr val="tx1"/>
                </a:solidFill>
                <a:latin typeface="Courier New" panose="02070309020205020404" pitchFamily="49" charset="0"/>
                <a:cs typeface="Courier New" panose="02070309020205020404" pitchFamily="49" charset="0"/>
              </a:rPr>
              <a:t> -</a:t>
            </a:r>
            <a:r>
              <a:rPr lang="en-US" altLang="en-US" sz="1050" dirty="0" err="1">
                <a:solidFill>
                  <a:schemeClr val="tx1"/>
                </a:solidFill>
                <a:latin typeface="Courier New" panose="02070309020205020404" pitchFamily="49" charset="0"/>
                <a:cs typeface="Courier New" panose="02070309020205020404" pitchFamily="49" charset="0"/>
              </a:rPr>
              <a:t>Xptxas</a:t>
            </a:r>
            <a:r>
              <a:rPr lang="en-US" altLang="en-US" sz="1050" dirty="0">
                <a:solidFill>
                  <a:schemeClr val="tx1"/>
                </a:solidFill>
                <a:latin typeface="Courier New" panose="02070309020205020404" pitchFamily="49" charset="0"/>
                <a:cs typeface="Courier New" panose="02070309020205020404" pitchFamily="49" charset="0"/>
              </a:rPr>
              <a:t> -v,-</a:t>
            </a:r>
            <a:r>
              <a:rPr lang="en-US" altLang="en-US" sz="1050" dirty="0" err="1">
                <a:solidFill>
                  <a:schemeClr val="tx1"/>
                </a:solidFill>
                <a:latin typeface="Courier New" panose="02070309020205020404" pitchFamily="49" charset="0"/>
                <a:cs typeface="Courier New" panose="02070309020205020404" pitchFamily="49" charset="0"/>
              </a:rPr>
              <a:t>abi</a:t>
            </a:r>
            <a:r>
              <a:rPr lang="en-US" altLang="en-US" sz="1050" dirty="0">
                <a:solidFill>
                  <a:schemeClr val="tx1"/>
                </a:solidFill>
                <a:latin typeface="Courier New" panose="02070309020205020404" pitchFamily="49" charset="0"/>
                <a:cs typeface="Courier New" panose="02070309020205020404" pitchFamily="49" charset="0"/>
              </a:rPr>
              <a:t>=no matrixMul.cu -o </a:t>
            </a:r>
            <a:r>
              <a:rPr lang="en-US" altLang="en-US" sz="1050" dirty="0" err="1">
                <a:solidFill>
                  <a:schemeClr val="tx1"/>
                </a:solidFill>
                <a:latin typeface="Courier New" panose="02070309020205020404" pitchFamily="49" charset="0"/>
                <a:cs typeface="Courier New" panose="02070309020205020404" pitchFamily="49" charset="0"/>
              </a:rPr>
              <a:t>matrixMul</a:t>
            </a:r>
            <a:endParaRPr lang="en-US" altLang="en-US" sz="1050" dirty="0">
              <a:solidFill>
                <a:schemeClr val="tx1"/>
              </a:solidFill>
              <a:latin typeface="Courier New" panose="02070309020205020404" pitchFamily="49" charset="0"/>
              <a:cs typeface="Courier New" panose="02070309020205020404" pitchFamily="49" charset="0"/>
            </a:endParaRPr>
          </a:p>
          <a:p>
            <a:pPr algn="l"/>
            <a:r>
              <a:rPr lang="en-US" altLang="en-US" sz="1050" dirty="0" err="1">
                <a:solidFill>
                  <a:schemeClr val="tx1"/>
                </a:solidFill>
                <a:latin typeface="Courier New" panose="02070309020205020404" pitchFamily="49" charset="0"/>
                <a:cs typeface="Courier New" panose="02070309020205020404" pitchFamily="49" charset="0"/>
              </a:rPr>
              <a:t>ptxas</a:t>
            </a:r>
            <a:r>
              <a:rPr lang="en-US" altLang="en-US" sz="1050" dirty="0">
                <a:solidFill>
                  <a:schemeClr val="tx1"/>
                </a:solidFill>
                <a:latin typeface="Courier New" panose="02070309020205020404" pitchFamily="49" charset="0"/>
                <a:cs typeface="Courier New" panose="02070309020205020404" pitchFamily="49" charset="0"/>
              </a:rPr>
              <a:t> warning : 'option -</a:t>
            </a:r>
            <a:r>
              <a:rPr lang="en-US" altLang="en-US" sz="1050" dirty="0" err="1">
                <a:solidFill>
                  <a:schemeClr val="tx1"/>
                </a:solidFill>
                <a:latin typeface="Courier New" panose="02070309020205020404" pitchFamily="49" charset="0"/>
                <a:cs typeface="Courier New" panose="02070309020205020404" pitchFamily="49" charset="0"/>
              </a:rPr>
              <a:t>abi</a:t>
            </a:r>
            <a:r>
              <a:rPr lang="en-US" altLang="en-US" sz="1050" dirty="0">
                <a:solidFill>
                  <a:schemeClr val="tx1"/>
                </a:solidFill>
                <a:latin typeface="Courier New" panose="02070309020205020404" pitchFamily="49" charset="0"/>
                <a:cs typeface="Courier New" panose="02070309020205020404" pitchFamily="49" charset="0"/>
              </a:rPr>
              <a:t>=no' might get deprecated in future</a:t>
            </a:r>
          </a:p>
          <a:p>
            <a:pPr algn="l"/>
            <a:r>
              <a:rPr lang="en-US" altLang="en-US" sz="1050" dirty="0" err="1">
                <a:solidFill>
                  <a:schemeClr val="tx1"/>
                </a:solidFill>
                <a:latin typeface="Courier New" panose="02070309020205020404" pitchFamily="49" charset="0"/>
                <a:cs typeface="Courier New" panose="02070309020205020404" pitchFamily="49" charset="0"/>
              </a:rPr>
              <a:t>ptxas</a:t>
            </a:r>
            <a:r>
              <a:rPr lang="en-US" altLang="en-US" sz="1050" dirty="0">
                <a:solidFill>
                  <a:schemeClr val="tx1"/>
                </a:solidFill>
                <a:latin typeface="Courier New" panose="02070309020205020404" pitchFamily="49" charset="0"/>
                <a:cs typeface="Courier New" panose="02070309020205020404" pitchFamily="49" charset="0"/>
              </a:rPr>
              <a:t> info    : 0 bytes </a:t>
            </a:r>
            <a:r>
              <a:rPr lang="en-US" altLang="en-US" sz="1050" dirty="0" err="1">
                <a:solidFill>
                  <a:schemeClr val="tx1"/>
                </a:solidFill>
                <a:latin typeface="Courier New" panose="02070309020205020404" pitchFamily="49" charset="0"/>
                <a:cs typeface="Courier New" panose="02070309020205020404" pitchFamily="49" charset="0"/>
              </a:rPr>
              <a:t>gmem</a:t>
            </a:r>
            <a:endParaRPr lang="en-US" altLang="en-US" sz="1050" dirty="0">
              <a:solidFill>
                <a:schemeClr val="tx1"/>
              </a:solidFill>
              <a:latin typeface="Courier New" panose="02070309020205020404" pitchFamily="49" charset="0"/>
              <a:cs typeface="Courier New" panose="02070309020205020404" pitchFamily="49" charset="0"/>
            </a:endParaRPr>
          </a:p>
          <a:p>
            <a:pPr algn="l"/>
            <a:r>
              <a:rPr lang="en-US" altLang="en-US" sz="1050" dirty="0" err="1">
                <a:solidFill>
                  <a:schemeClr val="tx1"/>
                </a:solidFill>
                <a:latin typeface="Courier New" panose="02070309020205020404" pitchFamily="49" charset="0"/>
                <a:cs typeface="Courier New" panose="02070309020205020404" pitchFamily="49" charset="0"/>
              </a:rPr>
              <a:t>ptxas</a:t>
            </a:r>
            <a:r>
              <a:rPr lang="en-US" altLang="en-US" sz="1050" dirty="0">
                <a:solidFill>
                  <a:schemeClr val="tx1"/>
                </a:solidFill>
                <a:latin typeface="Courier New" panose="02070309020205020404" pitchFamily="49" charset="0"/>
                <a:cs typeface="Courier New" panose="02070309020205020404" pitchFamily="49" charset="0"/>
              </a:rPr>
              <a:t> info    : Compiling entry function '_Z15matrixMulKernelPfS_S_iii' for 'sm_20'</a:t>
            </a:r>
          </a:p>
          <a:p>
            <a:pPr algn="l"/>
            <a:r>
              <a:rPr lang="en-US" altLang="en-US" sz="1050" dirty="0" err="1">
                <a:solidFill>
                  <a:schemeClr val="tx1"/>
                </a:solidFill>
                <a:latin typeface="Courier New" panose="02070309020205020404" pitchFamily="49" charset="0"/>
                <a:cs typeface="Courier New" panose="02070309020205020404" pitchFamily="49" charset="0"/>
              </a:rPr>
              <a:t>ptxas</a:t>
            </a:r>
            <a:r>
              <a:rPr lang="en-US" altLang="en-US" sz="1050" dirty="0">
                <a:solidFill>
                  <a:schemeClr val="tx1"/>
                </a:solidFill>
                <a:latin typeface="Courier New" panose="02070309020205020404" pitchFamily="49" charset="0"/>
                <a:cs typeface="Courier New" panose="02070309020205020404" pitchFamily="49" charset="0"/>
              </a:rPr>
              <a:t> info    : Used 14 registers, 68 bytes </a:t>
            </a:r>
            <a:r>
              <a:rPr lang="en-US" altLang="en-US" sz="1050" dirty="0" err="1">
                <a:solidFill>
                  <a:schemeClr val="tx1"/>
                </a:solidFill>
                <a:latin typeface="Courier New" panose="02070309020205020404" pitchFamily="49" charset="0"/>
                <a:cs typeface="Courier New" panose="02070309020205020404" pitchFamily="49" charset="0"/>
              </a:rPr>
              <a:t>cmem</a:t>
            </a:r>
            <a:r>
              <a:rPr lang="en-US" altLang="en-US" sz="1050" dirty="0">
                <a:solidFill>
                  <a:schemeClr val="tx1"/>
                </a:solidFill>
                <a:latin typeface="Courier New" panose="02070309020205020404" pitchFamily="49" charset="0"/>
                <a:cs typeface="Courier New" panose="02070309020205020404" pitchFamily="49" charset="0"/>
              </a:rPr>
              <a:t>[0]</a:t>
            </a:r>
          </a:p>
        </p:txBody>
      </p:sp>
      <p:sp>
        <p:nvSpPr>
          <p:cNvPr id="8" name="Rectangle 1"/>
          <p:cNvSpPr>
            <a:spLocks noChangeArrowheads="1"/>
          </p:cNvSpPr>
          <p:nvPr/>
        </p:nvSpPr>
        <p:spPr bwMode="auto">
          <a:xfrm>
            <a:off x="5790820" y="4163776"/>
            <a:ext cx="3039938" cy="623248"/>
          </a:xfrm>
          <a:prstGeom prst="rect">
            <a:avLst/>
          </a:prstGeom>
          <a:noFill/>
          <a:ln>
            <a:noFill/>
          </a:ln>
          <a:effectLst/>
        </p:spPr>
        <p:txBody>
          <a:bodyPr vert="horz" wrap="square" lIns="68580" tIns="34290" rIns="68580" bIns="3429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685800">
              <a:buClrTx/>
              <a:defRPr/>
            </a:pPr>
            <a:r>
              <a:rPr lang="en-US" altLang="en-US" sz="1200" kern="1200" dirty="0">
                <a:ea typeface="+mn-ea"/>
                <a:cs typeface="Arial" panose="020B0604020202020204" pitchFamily="34" charset="0"/>
              </a:rPr>
              <a:t>Note: Parallel Thread Execution (</a:t>
            </a:r>
            <a:r>
              <a:rPr lang="en-US" altLang="en-US" sz="1200" b="1" kern="1200" dirty="0">
                <a:ea typeface="+mn-ea"/>
                <a:cs typeface="Arial" panose="020B0604020202020204" pitchFamily="34" charset="0"/>
              </a:rPr>
              <a:t>PTX</a:t>
            </a:r>
            <a:r>
              <a:rPr lang="en-US" altLang="en-US" sz="1200" kern="1200" dirty="0">
                <a:ea typeface="+mn-ea"/>
                <a:cs typeface="Arial" panose="020B0604020202020204" pitchFamily="34" charset="0"/>
              </a:rPr>
              <a:t>) is a pseudo-assembly language used in </a:t>
            </a:r>
            <a:r>
              <a:rPr lang="en-US" altLang="en-US" sz="1200" kern="1200" dirty="0" err="1">
                <a:ea typeface="+mn-ea"/>
                <a:cs typeface="Arial" panose="020B0604020202020204" pitchFamily="34" charset="0"/>
              </a:rPr>
              <a:t>Nvidia's</a:t>
            </a:r>
            <a:r>
              <a:rPr lang="en-US" altLang="en-US" sz="1200" kern="1200" dirty="0">
                <a:ea typeface="+mn-ea"/>
                <a:cs typeface="Arial" panose="020B0604020202020204" pitchFamily="34" charset="0"/>
              </a:rPr>
              <a:t> </a:t>
            </a:r>
            <a:r>
              <a:rPr lang="en-US" altLang="en-US" sz="1200" b="1" kern="1200" dirty="0">
                <a:ea typeface="+mn-ea"/>
                <a:cs typeface="Arial" panose="020B0604020202020204" pitchFamily="34" charset="0"/>
              </a:rPr>
              <a:t>CUDA </a:t>
            </a:r>
            <a:r>
              <a:rPr lang="en-US" altLang="en-US" sz="1200" kern="1200" dirty="0">
                <a:ea typeface="+mn-ea"/>
                <a:cs typeface="Arial" panose="020B0604020202020204" pitchFamily="34" charset="0"/>
              </a:rPr>
              <a:t>programming environment</a:t>
            </a:r>
            <a:r>
              <a:rPr lang="en-US" altLang="en-US" sz="1200" kern="1200" dirty="0">
                <a:ea typeface="+mn-ea"/>
                <a:cs typeface="+mn-cs"/>
              </a:rPr>
              <a:t> </a:t>
            </a:r>
          </a:p>
        </p:txBody>
      </p:sp>
    </p:spTree>
    <p:extLst>
      <p:ext uri="{BB962C8B-B14F-4D97-AF65-F5344CB8AC3E}">
        <p14:creationId xmlns:p14="http://schemas.microsoft.com/office/powerpoint/2010/main" val="4205185619"/>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Effect transition="in" filter="fade">
                                      <p:cBhvr>
                                        <p:cTn id="7" dur="500"/>
                                        <p:tgtEl>
                                          <p:spTgt spid="6">
                                            <p:txEl>
                                              <p:pRg st="1" end="1"/>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xEl>
                                              <p:pRg st="2" end="2"/>
                                            </p:txEl>
                                          </p:spTgt>
                                        </p:tgtEl>
                                        <p:attrNameLst>
                                          <p:attrName>style.visibility</p:attrName>
                                        </p:attrNameLst>
                                      </p:cBhvr>
                                      <p:to>
                                        <p:strVal val="visible"/>
                                      </p:to>
                                    </p:set>
                                    <p:animEffect transition="in" filter="fade">
                                      <p:cBhvr>
                                        <p:cTn id="10" dur="500"/>
                                        <p:tgtEl>
                                          <p:spTgt spid="6">
                                            <p:txEl>
                                              <p:pRg st="2" end="2"/>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animEffect transition="in" filter="fade">
                                      <p:cBhvr>
                                        <p:cTn id="13" dur="500"/>
                                        <p:tgtEl>
                                          <p:spTgt spid="6">
                                            <p:txEl>
                                              <p:pRg st="3" end="3"/>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xEl>
                                              <p:pRg st="4" end="4"/>
                                            </p:txEl>
                                          </p:spTgt>
                                        </p:tgtEl>
                                        <p:attrNameLst>
                                          <p:attrName>style.visibility</p:attrName>
                                        </p:attrNameLst>
                                      </p:cBhvr>
                                      <p:to>
                                        <p:strVal val="visible"/>
                                      </p:to>
                                    </p:set>
                                    <p:animEffect transition="in" filter="fade">
                                      <p:cBhvr>
                                        <p:cTn id="16" dur="500"/>
                                        <p:tgtEl>
                                          <p:spTgt spid="6">
                                            <p:txEl>
                                              <p:pRg st="4" end="4"/>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P spid="7" grpId="0" animBg="1"/>
      <p:bldP spid="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CUDA Memory Model</a:t>
            </a:r>
          </a:p>
        </p:txBody>
      </p:sp>
      <p:sp>
        <p:nvSpPr>
          <p:cNvPr id="6" name="Text Placeholder 5"/>
          <p:cNvSpPr>
            <a:spLocks noGrp="1"/>
          </p:cNvSpPr>
          <p:nvPr>
            <p:ph type="body" idx="1"/>
          </p:nvPr>
        </p:nvSpPr>
        <p:spPr/>
        <p:txBody>
          <a:bodyPr/>
          <a:lstStyle/>
          <a:p>
            <a:r>
              <a:rPr lang="en-US" dirty="0"/>
              <a:t>Registers</a:t>
            </a:r>
          </a:p>
          <a:p>
            <a:pPr lvl="1"/>
            <a:r>
              <a:rPr lang="en-US" dirty="0"/>
              <a:t>What happens if we exceed register hardware limit?</a:t>
            </a:r>
          </a:p>
          <a:p>
            <a:pPr lvl="2"/>
            <a:r>
              <a:rPr lang="en-US" dirty="0"/>
              <a:t>Spills! </a:t>
            </a:r>
          </a:p>
          <a:p>
            <a:pPr lvl="2"/>
            <a:r>
              <a:rPr lang="en-US" dirty="0"/>
              <a:t>It will significantly impact performance.</a:t>
            </a:r>
          </a:p>
          <a:p>
            <a:pPr lvl="2"/>
            <a:r>
              <a:rPr lang="en-US" dirty="0"/>
              <a:t>It will spill to local memory.</a:t>
            </a:r>
          </a:p>
        </p:txBody>
      </p:sp>
      <p:pic>
        <p:nvPicPr>
          <p:cNvPr id="9" name="Picture 2" descr="Image result for register file keple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47985" y="2028145"/>
            <a:ext cx="1742303" cy="2967905"/>
          </a:xfrm>
          <a:prstGeom prst="rect">
            <a:avLst/>
          </a:prstGeom>
          <a:noFill/>
          <a:extLst>
            <a:ext uri="{909E8E84-426E-40DD-AFC4-6F175D3DCCD1}">
              <a14:hiddenFill xmlns:a14="http://schemas.microsoft.com/office/drawing/2010/main">
                <a:solidFill>
                  <a:srgbClr val="FFFFFF"/>
                </a:solidFill>
              </a14:hiddenFill>
            </a:ext>
          </a:extLst>
        </p:spPr>
      </p:pic>
      <p:sp>
        <p:nvSpPr>
          <p:cNvPr id="10" name="Right Arrow 9"/>
          <p:cNvSpPr/>
          <p:nvPr/>
        </p:nvSpPr>
        <p:spPr>
          <a:xfrm rot="8838282">
            <a:off x="8152683" y="2388238"/>
            <a:ext cx="554855" cy="172684"/>
          </a:xfrm>
          <a:prstGeom prst="rightArrow">
            <a:avLst>
              <a:gd name="adj1" fmla="val 50000"/>
              <a:gd name="adj2" fmla="val 83004"/>
            </a:avLst>
          </a:prstGeom>
          <a:solidFill>
            <a:srgbClr val="FF0000"/>
          </a:solidFill>
          <a:ln/>
        </p:spPr>
        <p:style>
          <a:lnRef idx="1">
            <a:schemeClr val="accent4"/>
          </a:lnRef>
          <a:fillRef idx="3">
            <a:schemeClr val="accent4"/>
          </a:fillRef>
          <a:effectRef idx="2">
            <a:schemeClr val="accent4"/>
          </a:effectRef>
          <a:fontRef idx="minor">
            <a:schemeClr val="lt1"/>
          </a:fontRef>
        </p:style>
        <p:txBody>
          <a:bodyPr rtlCol="0" anchor="ctr"/>
          <a:lstStyle/>
          <a:p>
            <a:pPr algn="ctr" defTabSz="342900">
              <a:buClrTx/>
              <a:defRPr/>
            </a:pPr>
            <a:endParaRPr lang="en-US" sz="1350" kern="1200">
              <a:solidFill>
                <a:srgbClr val="FFFFFF"/>
              </a:solidFill>
              <a:latin typeface="Century Schoolbook" panose="02040604050505020304"/>
            </a:endParaRPr>
          </a:p>
        </p:txBody>
      </p:sp>
      <p:sp>
        <p:nvSpPr>
          <p:cNvPr id="2" name="TextBox 1"/>
          <p:cNvSpPr txBox="1"/>
          <p:nvPr/>
        </p:nvSpPr>
        <p:spPr>
          <a:xfrm>
            <a:off x="2144628" y="3258181"/>
            <a:ext cx="4176143" cy="507831"/>
          </a:xfrm>
          <a:prstGeom prst="rect">
            <a:avLst/>
          </a:prstGeom>
          <a:noFill/>
        </p:spPr>
        <p:txBody>
          <a:bodyPr wrap="none" rtlCol="0">
            <a:spAutoFit/>
          </a:bodyPr>
          <a:lstStyle/>
          <a:p>
            <a:r>
              <a:rPr lang="es-CR" sz="2700" dirty="0" err="1">
                <a:latin typeface="Raleway Light" panose="020B0604020202020204" charset="0"/>
              </a:rPr>
              <a:t>Where</a:t>
            </a:r>
            <a:r>
              <a:rPr lang="es-CR" sz="2700" dirty="0">
                <a:latin typeface="Raleway Light" panose="020B0604020202020204" charset="0"/>
              </a:rPr>
              <a:t> </a:t>
            </a:r>
            <a:r>
              <a:rPr lang="es-CR" sz="2700" dirty="0" err="1">
                <a:latin typeface="Raleway Light" panose="020B0604020202020204" charset="0"/>
              </a:rPr>
              <a:t>is</a:t>
            </a:r>
            <a:r>
              <a:rPr lang="es-CR" sz="2700" dirty="0">
                <a:latin typeface="Raleway Light" panose="020B0604020202020204" charset="0"/>
              </a:rPr>
              <a:t> Local </a:t>
            </a:r>
            <a:r>
              <a:rPr lang="es-CR" sz="2700" dirty="0" err="1">
                <a:latin typeface="Raleway Light" panose="020B0604020202020204" charset="0"/>
              </a:rPr>
              <a:t>Memory</a:t>
            </a:r>
            <a:r>
              <a:rPr lang="en-US" sz="2700" dirty="0">
                <a:latin typeface="Raleway Light" panose="020B0604020202020204" charset="0"/>
              </a:rPr>
              <a:t>?</a:t>
            </a:r>
          </a:p>
        </p:txBody>
      </p:sp>
      <p:sp>
        <p:nvSpPr>
          <p:cNvPr id="15" name="TextBox 14"/>
          <p:cNvSpPr txBox="1"/>
          <p:nvPr/>
        </p:nvSpPr>
        <p:spPr>
          <a:xfrm>
            <a:off x="2981788" y="3999097"/>
            <a:ext cx="3990195" cy="553998"/>
          </a:xfrm>
          <a:prstGeom prst="rect">
            <a:avLst/>
          </a:prstGeom>
          <a:noFill/>
        </p:spPr>
        <p:txBody>
          <a:bodyPr wrap="none" rtlCol="0">
            <a:spAutoFit/>
          </a:bodyPr>
          <a:lstStyle/>
          <a:p>
            <a:r>
              <a:rPr lang="en-US" sz="3000" dirty="0">
                <a:latin typeface="Raleway Light" panose="020B0604020202020204" charset="0"/>
              </a:rPr>
              <a:t>In DEVICE MEMORY!</a:t>
            </a:r>
          </a:p>
        </p:txBody>
      </p:sp>
    </p:spTree>
    <p:extLst>
      <p:ext uri="{BB962C8B-B14F-4D97-AF65-F5344CB8AC3E}">
        <p14:creationId xmlns:p14="http://schemas.microsoft.com/office/powerpoint/2010/main" val="2031726926"/>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Effect transition="in" filter="fade">
                                      <p:cBhvr>
                                        <p:cTn id="7" dur="500"/>
                                        <p:tgtEl>
                                          <p:spTgt spid="6">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500"/>
                                        <p:tgtEl>
                                          <p:spTgt spid="10"/>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animEffect transition="in" filter="fade">
                                      <p:cBhvr>
                                        <p:cTn id="19" dur="500"/>
                                        <p:tgtEl>
                                          <p:spTgt spid="6">
                                            <p:txEl>
                                              <p:pRg st="2" end="2"/>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6">
                                            <p:txEl>
                                              <p:pRg st="4" end="4"/>
                                            </p:txEl>
                                          </p:spTgt>
                                        </p:tgtEl>
                                        <p:attrNameLst>
                                          <p:attrName>style.visibility</p:attrName>
                                        </p:attrNameLst>
                                      </p:cBhvr>
                                      <p:to>
                                        <p:strVal val="visible"/>
                                      </p:to>
                                    </p:set>
                                    <p:animEffect transition="in" filter="fade">
                                      <p:cBhvr>
                                        <p:cTn id="25" dur="500"/>
                                        <p:tgtEl>
                                          <p:spTgt spid="6">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2"/>
                                        </p:tgtEl>
                                        <p:attrNameLst>
                                          <p:attrName>style.visibility</p:attrName>
                                        </p:attrNameLst>
                                      </p:cBhvr>
                                      <p:to>
                                        <p:strVal val="visible"/>
                                      </p:to>
                                    </p:set>
                                    <p:animEffect transition="in" filter="fade">
                                      <p:cBhvr>
                                        <p:cTn id="30" dur="500"/>
                                        <p:tgtEl>
                                          <p:spTgt spid="2"/>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fade">
                                      <p:cBhvr>
                                        <p:cTn id="35"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2" grpId="0"/>
      <p:bldP spid="1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5" descr="Screen Shot 2016-02-08 at 10.15.58 PM.png">
            <a:extLst>
              <a:ext uri="{FF2B5EF4-FFF2-40B4-BE49-F238E27FC236}">
                <a16:creationId xmlns:a16="http://schemas.microsoft.com/office/drawing/2014/main" id="{3A233591-6CAF-4AE5-BB62-79C9D9290A36}"/>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bwMode="auto">
          <a:xfrm>
            <a:off x="5769673" y="1598655"/>
            <a:ext cx="2928443" cy="320896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sp>
        <p:nvSpPr>
          <p:cNvPr id="4" name="Title 3"/>
          <p:cNvSpPr>
            <a:spLocks noGrp="1"/>
          </p:cNvSpPr>
          <p:nvPr>
            <p:ph type="title"/>
          </p:nvPr>
        </p:nvSpPr>
        <p:spPr/>
        <p:txBody>
          <a:bodyPr/>
          <a:lstStyle/>
          <a:p>
            <a:r>
              <a:rPr lang="en-US" dirty="0"/>
              <a:t>CUDA Memory Model</a:t>
            </a:r>
          </a:p>
        </p:txBody>
      </p:sp>
      <p:sp>
        <p:nvSpPr>
          <p:cNvPr id="6" name="Text Placeholder 5"/>
          <p:cNvSpPr>
            <a:spLocks noGrp="1"/>
          </p:cNvSpPr>
          <p:nvPr>
            <p:ph type="body" idx="1"/>
          </p:nvPr>
        </p:nvSpPr>
        <p:spPr>
          <a:xfrm>
            <a:off x="-125" y="1352327"/>
            <a:ext cx="5436284" cy="3123073"/>
          </a:xfrm>
        </p:spPr>
        <p:txBody>
          <a:bodyPr/>
          <a:lstStyle/>
          <a:p>
            <a:r>
              <a:rPr lang="en-US" sz="1400" dirty="0"/>
              <a:t>Local Memory</a:t>
            </a:r>
          </a:p>
          <a:p>
            <a:pPr lvl="1">
              <a:lnSpc>
                <a:spcPct val="100000"/>
              </a:lnSpc>
            </a:pPr>
            <a:r>
              <a:rPr lang="en-US" sz="1400" dirty="0"/>
              <a:t>Variables that cannot fit on the registers space go to Local Memory</a:t>
            </a:r>
          </a:p>
          <a:p>
            <a:pPr lvl="2">
              <a:lnSpc>
                <a:spcPct val="100000"/>
              </a:lnSpc>
            </a:pPr>
            <a:r>
              <a:rPr lang="en-US" sz="1400" dirty="0"/>
              <a:t>Local array that indexes cannot be defined in compilation time</a:t>
            </a:r>
          </a:p>
          <a:p>
            <a:pPr lvl="2">
              <a:lnSpc>
                <a:spcPct val="100000"/>
              </a:lnSpc>
            </a:pPr>
            <a:r>
              <a:rPr lang="en-US" sz="1400" dirty="0"/>
              <a:t>Large local array that consumes too much register space</a:t>
            </a:r>
          </a:p>
          <a:p>
            <a:pPr lvl="2">
              <a:lnSpc>
                <a:spcPct val="100000"/>
              </a:lnSpc>
            </a:pPr>
            <a:r>
              <a:rPr lang="en-US" sz="1400" dirty="0"/>
              <a:t>Any variable that doesn’t fit in the register limit</a:t>
            </a:r>
          </a:p>
          <a:p>
            <a:pPr lvl="1">
              <a:lnSpc>
                <a:spcPct val="100000"/>
              </a:lnSpc>
            </a:pPr>
            <a:r>
              <a:rPr lang="en-US" sz="1400" dirty="0"/>
              <a:t>Remember, Local memory is actually stored in DEVICE MEMORY!</a:t>
            </a:r>
          </a:p>
          <a:p>
            <a:pPr lvl="1">
              <a:lnSpc>
                <a:spcPct val="100000"/>
              </a:lnSpc>
            </a:pPr>
            <a:r>
              <a:rPr lang="en-US" sz="1400" dirty="0"/>
              <a:t>The reads to Local Memory are as slow as Global Memory… kind of…</a:t>
            </a:r>
          </a:p>
          <a:p>
            <a:pPr lvl="1">
              <a:lnSpc>
                <a:spcPct val="100000"/>
              </a:lnSpc>
            </a:pPr>
            <a:r>
              <a:rPr lang="en-US" sz="1400" dirty="0"/>
              <a:t>In the Kepler Architecture, LM reads are cached in L1 cache, GM reads aren’t (by default)</a:t>
            </a:r>
          </a:p>
          <a:p>
            <a:pPr lvl="1">
              <a:lnSpc>
                <a:spcPct val="100000"/>
              </a:lnSpc>
            </a:pPr>
            <a:endParaRPr lang="en-US" sz="1400" dirty="0"/>
          </a:p>
        </p:txBody>
      </p:sp>
      <p:sp>
        <p:nvSpPr>
          <p:cNvPr id="12" name="Rectangle 11"/>
          <p:cNvSpPr/>
          <p:nvPr/>
        </p:nvSpPr>
        <p:spPr>
          <a:xfrm>
            <a:off x="6285554" y="3288259"/>
            <a:ext cx="1707724" cy="406239"/>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defRPr/>
            </a:pPr>
            <a:endParaRPr lang="en-US" sz="1350" kern="1200">
              <a:solidFill>
                <a:srgbClr val="FFFFFF"/>
              </a:solidFill>
              <a:latin typeface="Century Schoolbook" panose="02040604050505020304"/>
            </a:endParaRPr>
          </a:p>
        </p:txBody>
      </p:sp>
    </p:spTree>
    <p:extLst>
      <p:ext uri="{BB962C8B-B14F-4D97-AF65-F5344CB8AC3E}">
        <p14:creationId xmlns:p14="http://schemas.microsoft.com/office/powerpoint/2010/main" val="1812274199"/>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animEffect transition="in" filter="fade">
                                      <p:cBhvr>
                                        <p:cTn id="15" dur="500"/>
                                        <p:tgtEl>
                                          <p:spTgt spid="6">
                                            <p:txEl>
                                              <p:pRg st="0" end="0"/>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6">
                                            <p:txEl>
                                              <p:pRg st="1" end="1"/>
                                            </p:txEl>
                                          </p:spTgt>
                                        </p:tgtEl>
                                        <p:attrNameLst>
                                          <p:attrName>style.visibility</p:attrName>
                                        </p:attrNameLst>
                                      </p:cBhvr>
                                      <p:to>
                                        <p:strVal val="visible"/>
                                      </p:to>
                                    </p:set>
                                    <p:animEffect transition="in" filter="fade">
                                      <p:cBhvr>
                                        <p:cTn id="18" dur="500"/>
                                        <p:tgtEl>
                                          <p:spTgt spid="6">
                                            <p:txEl>
                                              <p:pRg st="1" end="1"/>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6">
                                            <p:txEl>
                                              <p:pRg st="2" end="2"/>
                                            </p:txEl>
                                          </p:spTgt>
                                        </p:tgtEl>
                                        <p:attrNameLst>
                                          <p:attrName>style.visibility</p:attrName>
                                        </p:attrNameLst>
                                      </p:cBhvr>
                                      <p:to>
                                        <p:strVal val="visible"/>
                                      </p:to>
                                    </p:set>
                                    <p:animEffect transition="in" filter="fade">
                                      <p:cBhvr>
                                        <p:cTn id="21" dur="500"/>
                                        <p:tgtEl>
                                          <p:spTgt spid="6">
                                            <p:txEl>
                                              <p:pRg st="2" end="2"/>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6">
                                            <p:txEl>
                                              <p:pRg st="3" end="3"/>
                                            </p:txEl>
                                          </p:spTgt>
                                        </p:tgtEl>
                                        <p:attrNameLst>
                                          <p:attrName>style.visibility</p:attrName>
                                        </p:attrNameLst>
                                      </p:cBhvr>
                                      <p:to>
                                        <p:strVal val="visible"/>
                                      </p:to>
                                    </p:set>
                                    <p:animEffect transition="in" filter="fade">
                                      <p:cBhvr>
                                        <p:cTn id="24" dur="500"/>
                                        <p:tgtEl>
                                          <p:spTgt spid="6">
                                            <p:txEl>
                                              <p:pRg st="3" end="3"/>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6">
                                            <p:txEl>
                                              <p:pRg st="5" end="5"/>
                                            </p:txEl>
                                          </p:spTgt>
                                        </p:tgtEl>
                                        <p:attrNameLst>
                                          <p:attrName>style.visibility</p:attrName>
                                        </p:attrNameLst>
                                      </p:cBhvr>
                                      <p:to>
                                        <p:strVal val="visible"/>
                                      </p:to>
                                    </p:set>
                                    <p:animEffect transition="in" filter="fade">
                                      <p:cBhvr>
                                        <p:cTn id="32" dur="500"/>
                                        <p:tgtEl>
                                          <p:spTgt spid="6">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6">
                                            <p:txEl>
                                              <p:pRg st="6" end="6"/>
                                            </p:txEl>
                                          </p:spTgt>
                                        </p:tgtEl>
                                        <p:attrNameLst>
                                          <p:attrName>style.visibility</p:attrName>
                                        </p:attrNameLst>
                                      </p:cBhvr>
                                      <p:to>
                                        <p:strVal val="visible"/>
                                      </p:to>
                                    </p:set>
                                    <p:animEffect transition="in" filter="fade">
                                      <p:cBhvr>
                                        <p:cTn id="37" dur="500"/>
                                        <p:tgtEl>
                                          <p:spTgt spid="6">
                                            <p:txEl>
                                              <p:pRg st="6" end="6"/>
                                            </p:txEl>
                                          </p:spTgt>
                                        </p:tgtEl>
                                      </p:cBhvr>
                                    </p:animEffect>
                                  </p:childTnLst>
                                </p:cTn>
                              </p:par>
                              <p:par>
                                <p:cTn id="38" presetID="10" presetClass="entr" presetSubtype="0" fill="hold" nodeType="withEffect">
                                  <p:stCondLst>
                                    <p:cond delay="0"/>
                                  </p:stCondLst>
                                  <p:childTnLst>
                                    <p:set>
                                      <p:cBhvr>
                                        <p:cTn id="39" dur="1" fill="hold">
                                          <p:stCondLst>
                                            <p:cond delay="0"/>
                                          </p:stCondLst>
                                        </p:cTn>
                                        <p:tgtEl>
                                          <p:spTgt spid="6">
                                            <p:txEl>
                                              <p:pRg st="7" end="7"/>
                                            </p:txEl>
                                          </p:spTgt>
                                        </p:tgtEl>
                                        <p:attrNameLst>
                                          <p:attrName>style.visibility</p:attrName>
                                        </p:attrNameLst>
                                      </p:cBhvr>
                                      <p:to>
                                        <p:strVal val="visible"/>
                                      </p:to>
                                    </p:set>
                                    <p:animEffect transition="in" filter="fade">
                                      <p:cBhvr>
                                        <p:cTn id="40" dur="500"/>
                                        <p:tgtEl>
                                          <p:spTgt spid="6">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5" descr="Screen Shot 2016-02-08 at 10.15.58 PM.png">
            <a:extLst>
              <a:ext uri="{FF2B5EF4-FFF2-40B4-BE49-F238E27FC236}">
                <a16:creationId xmlns:a16="http://schemas.microsoft.com/office/drawing/2014/main" id="{635648B4-7552-4275-BAED-30EE8C2E0E3A}"/>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bwMode="auto">
          <a:xfrm>
            <a:off x="5769673" y="1598655"/>
            <a:ext cx="2928443" cy="320896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sp>
        <p:nvSpPr>
          <p:cNvPr id="4" name="Title 3"/>
          <p:cNvSpPr>
            <a:spLocks noGrp="1"/>
          </p:cNvSpPr>
          <p:nvPr>
            <p:ph type="title"/>
          </p:nvPr>
        </p:nvSpPr>
        <p:spPr/>
        <p:txBody>
          <a:bodyPr/>
          <a:lstStyle/>
          <a:p>
            <a:r>
              <a:rPr lang="en-US" dirty="0"/>
              <a:t>CUDA Memory Model</a:t>
            </a:r>
          </a:p>
        </p:txBody>
      </p:sp>
      <p:sp>
        <p:nvSpPr>
          <p:cNvPr id="6" name="Text Placeholder 5"/>
          <p:cNvSpPr>
            <a:spLocks noGrp="1"/>
          </p:cNvSpPr>
          <p:nvPr>
            <p:ph type="body" idx="1"/>
          </p:nvPr>
        </p:nvSpPr>
        <p:spPr>
          <a:xfrm>
            <a:off x="-125" y="1352327"/>
            <a:ext cx="5426236" cy="3123073"/>
          </a:xfrm>
        </p:spPr>
        <p:txBody>
          <a:bodyPr/>
          <a:lstStyle/>
          <a:p>
            <a:r>
              <a:rPr lang="en-US" dirty="0"/>
              <a:t>Shared Memory</a:t>
            </a:r>
          </a:p>
          <a:p>
            <a:pPr lvl="1">
              <a:lnSpc>
                <a:spcPct val="100000"/>
              </a:lnSpc>
            </a:pPr>
            <a:r>
              <a:rPr lang="en-US" dirty="0"/>
              <a:t>It is on-chip, therefore:</a:t>
            </a:r>
          </a:p>
          <a:p>
            <a:pPr lvl="2">
              <a:lnSpc>
                <a:spcPct val="100000"/>
              </a:lnSpc>
            </a:pPr>
            <a:r>
              <a:rPr lang="en-US" dirty="0"/>
              <a:t>It has a much higher bandwidth</a:t>
            </a:r>
          </a:p>
          <a:p>
            <a:pPr lvl="2">
              <a:lnSpc>
                <a:spcPct val="100000"/>
              </a:lnSpc>
            </a:pPr>
            <a:r>
              <a:rPr lang="en-US" dirty="0"/>
              <a:t>Lower latency</a:t>
            </a:r>
          </a:p>
          <a:p>
            <a:pPr lvl="2">
              <a:lnSpc>
                <a:spcPct val="100000"/>
              </a:lnSpc>
            </a:pPr>
            <a:r>
              <a:rPr lang="en-US" dirty="0"/>
              <a:t>Much smaller size</a:t>
            </a:r>
          </a:p>
          <a:p>
            <a:pPr lvl="1">
              <a:lnSpc>
                <a:spcPct val="100000"/>
              </a:lnSpc>
            </a:pPr>
            <a:r>
              <a:rPr lang="en-US" dirty="0"/>
              <a:t>It works at a block-level granularity</a:t>
            </a:r>
          </a:p>
          <a:p>
            <a:pPr lvl="2">
              <a:lnSpc>
                <a:spcPct val="100000"/>
              </a:lnSpc>
            </a:pPr>
            <a:r>
              <a:rPr lang="en-US" dirty="0"/>
              <a:t>Threads in a block can access the same shared memory space</a:t>
            </a:r>
          </a:p>
          <a:p>
            <a:pPr lvl="2">
              <a:lnSpc>
                <a:spcPct val="100000"/>
              </a:lnSpc>
            </a:pPr>
            <a:r>
              <a:rPr lang="en-US" dirty="0"/>
              <a:t>When a block is done, its shared memory will be released</a:t>
            </a:r>
          </a:p>
          <a:p>
            <a:pPr lvl="2">
              <a:lnSpc>
                <a:spcPct val="100000"/>
              </a:lnSpc>
            </a:pPr>
            <a:r>
              <a:rPr lang="en-US" dirty="0"/>
              <a:t>Use __</a:t>
            </a:r>
            <a:r>
              <a:rPr lang="en-US" dirty="0" err="1"/>
              <a:t>syncthreads</a:t>
            </a:r>
            <a:r>
              <a:rPr lang="en-US" dirty="0"/>
              <a:t>() to synchronize threads in the block to avoid hazards or race conditions</a:t>
            </a:r>
          </a:p>
          <a:p>
            <a:pPr lvl="1">
              <a:lnSpc>
                <a:spcPct val="100000"/>
              </a:lnSpc>
            </a:pPr>
            <a:endParaRPr lang="en-US" dirty="0"/>
          </a:p>
        </p:txBody>
      </p:sp>
      <p:sp>
        <p:nvSpPr>
          <p:cNvPr id="8" name="Rectangle 7"/>
          <p:cNvSpPr/>
          <p:nvPr/>
        </p:nvSpPr>
        <p:spPr>
          <a:xfrm>
            <a:off x="6296836" y="2162411"/>
            <a:ext cx="1874116" cy="406239"/>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defRPr/>
            </a:pPr>
            <a:endParaRPr lang="en-US" sz="1350" kern="1200">
              <a:solidFill>
                <a:srgbClr val="FFFFFF"/>
              </a:solidFill>
              <a:latin typeface="Century Schoolbook" panose="02040604050505020304"/>
            </a:endParaRPr>
          </a:p>
        </p:txBody>
      </p:sp>
    </p:spTree>
    <p:extLst>
      <p:ext uri="{BB962C8B-B14F-4D97-AF65-F5344CB8AC3E}">
        <p14:creationId xmlns:p14="http://schemas.microsoft.com/office/powerpoint/2010/main" val="3253996548"/>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animEffect transition="in" filter="fade">
                                      <p:cBhvr>
                                        <p:cTn id="15" dur="500"/>
                                        <p:tgtEl>
                                          <p:spTgt spid="6">
                                            <p:txEl>
                                              <p:pRg st="1" end="1"/>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6">
                                            <p:txEl>
                                              <p:pRg st="2" end="2"/>
                                            </p:txEl>
                                          </p:spTgt>
                                        </p:tgtEl>
                                        <p:attrNameLst>
                                          <p:attrName>style.visibility</p:attrName>
                                        </p:attrNameLst>
                                      </p:cBhvr>
                                      <p:to>
                                        <p:strVal val="visible"/>
                                      </p:to>
                                    </p:set>
                                    <p:animEffect transition="in" filter="fade">
                                      <p:cBhvr>
                                        <p:cTn id="18" dur="500"/>
                                        <p:tgtEl>
                                          <p:spTgt spid="6">
                                            <p:txEl>
                                              <p:pRg st="2" end="2"/>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6">
                                            <p:txEl>
                                              <p:pRg st="3" end="3"/>
                                            </p:txEl>
                                          </p:spTgt>
                                        </p:tgtEl>
                                        <p:attrNameLst>
                                          <p:attrName>style.visibility</p:attrName>
                                        </p:attrNameLst>
                                      </p:cBhvr>
                                      <p:to>
                                        <p:strVal val="visible"/>
                                      </p:to>
                                    </p:set>
                                    <p:animEffect transition="in" filter="fade">
                                      <p:cBhvr>
                                        <p:cTn id="21" dur="500"/>
                                        <p:tgtEl>
                                          <p:spTgt spid="6">
                                            <p:txEl>
                                              <p:pRg st="3" end="3"/>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6">
                                            <p:txEl>
                                              <p:pRg st="4" end="4"/>
                                            </p:txEl>
                                          </p:spTgt>
                                        </p:tgtEl>
                                        <p:attrNameLst>
                                          <p:attrName>style.visibility</p:attrName>
                                        </p:attrNameLst>
                                      </p:cBhvr>
                                      <p:to>
                                        <p:strVal val="visible"/>
                                      </p:to>
                                    </p:set>
                                    <p:animEffect transition="in" filter="fade">
                                      <p:cBhvr>
                                        <p:cTn id="24" dur="500"/>
                                        <p:tgtEl>
                                          <p:spTgt spid="6">
                                            <p:txEl>
                                              <p:pRg st="4" end="4"/>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6">
                                            <p:txEl>
                                              <p:pRg st="5" end="5"/>
                                            </p:txEl>
                                          </p:spTgt>
                                        </p:tgtEl>
                                        <p:attrNameLst>
                                          <p:attrName>style.visibility</p:attrName>
                                        </p:attrNameLst>
                                      </p:cBhvr>
                                      <p:to>
                                        <p:strVal val="visible"/>
                                      </p:to>
                                    </p:set>
                                    <p:animEffect transition="in" filter="fade">
                                      <p:cBhvr>
                                        <p:cTn id="29" dur="500"/>
                                        <p:tgtEl>
                                          <p:spTgt spid="6">
                                            <p:txEl>
                                              <p:pRg st="5" end="5"/>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6">
                                            <p:txEl>
                                              <p:pRg st="6" end="6"/>
                                            </p:txEl>
                                          </p:spTgt>
                                        </p:tgtEl>
                                        <p:attrNameLst>
                                          <p:attrName>style.visibility</p:attrName>
                                        </p:attrNameLst>
                                      </p:cBhvr>
                                      <p:to>
                                        <p:strVal val="visible"/>
                                      </p:to>
                                    </p:set>
                                    <p:animEffect transition="in" filter="fade">
                                      <p:cBhvr>
                                        <p:cTn id="32" dur="500"/>
                                        <p:tgtEl>
                                          <p:spTgt spid="6">
                                            <p:txEl>
                                              <p:pRg st="6" end="6"/>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6">
                                            <p:txEl>
                                              <p:pRg st="7" end="7"/>
                                            </p:txEl>
                                          </p:spTgt>
                                        </p:tgtEl>
                                        <p:attrNameLst>
                                          <p:attrName>style.visibility</p:attrName>
                                        </p:attrNameLst>
                                      </p:cBhvr>
                                      <p:to>
                                        <p:strVal val="visible"/>
                                      </p:to>
                                    </p:set>
                                    <p:animEffect transition="in" filter="fade">
                                      <p:cBhvr>
                                        <p:cTn id="35" dur="500"/>
                                        <p:tgtEl>
                                          <p:spTgt spid="6">
                                            <p:txEl>
                                              <p:pRg st="7" end="7"/>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6">
                                            <p:txEl>
                                              <p:pRg st="8" end="8"/>
                                            </p:txEl>
                                          </p:spTgt>
                                        </p:tgtEl>
                                        <p:attrNameLst>
                                          <p:attrName>style.visibility</p:attrName>
                                        </p:attrNameLst>
                                      </p:cBhvr>
                                      <p:to>
                                        <p:strVal val="visible"/>
                                      </p:to>
                                    </p:set>
                                    <p:animEffect transition="in" filter="fade">
                                      <p:cBhvr>
                                        <p:cTn id="38" dur="500"/>
                                        <p:tgtEl>
                                          <p:spTgt spid="6">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CUDA Memory Model</a:t>
            </a:r>
          </a:p>
        </p:txBody>
      </p:sp>
      <p:sp>
        <p:nvSpPr>
          <p:cNvPr id="6" name="Text Placeholder 5"/>
          <p:cNvSpPr>
            <a:spLocks noGrp="1"/>
          </p:cNvSpPr>
          <p:nvPr>
            <p:ph type="body" idx="1"/>
          </p:nvPr>
        </p:nvSpPr>
        <p:spPr/>
        <p:txBody>
          <a:bodyPr/>
          <a:lstStyle/>
          <a:p>
            <a:r>
              <a:rPr lang="en-US" dirty="0"/>
              <a:t>Shared Memory</a:t>
            </a:r>
          </a:p>
          <a:p>
            <a:pPr lvl="1"/>
            <a:r>
              <a:rPr lang="en-US" dirty="0"/>
              <a:t>It can be declared in the kernel (statically) or in the kernel call (dynamically).</a:t>
            </a:r>
          </a:p>
          <a:p>
            <a:pPr lvl="1"/>
            <a:r>
              <a:rPr lang="en-US" dirty="0"/>
              <a:t>Use attribute: __shared__</a:t>
            </a:r>
          </a:p>
        </p:txBody>
      </p:sp>
      <p:sp>
        <p:nvSpPr>
          <p:cNvPr id="2" name="Rectangle 1"/>
          <p:cNvSpPr>
            <a:spLocks noChangeArrowheads="1"/>
          </p:cNvSpPr>
          <p:nvPr/>
        </p:nvSpPr>
        <p:spPr bwMode="auto">
          <a:xfrm>
            <a:off x="4840260" y="2286136"/>
            <a:ext cx="3811368" cy="1144052"/>
          </a:xfrm>
          <a:prstGeom prst="rect">
            <a:avLst/>
          </a:prstGeom>
          <a:solidFill>
            <a:schemeClr val="bg1"/>
          </a:solidFill>
          <a:ln>
            <a:noFill/>
          </a:ln>
          <a:effectLst/>
          <a:extLst/>
        </p:spPr>
        <p:txBody>
          <a:bodyPr vert="horz" wrap="square" lIns="0" tIns="0" rIns="0" bIns="35708" numCol="1" anchor="ctr" anchorCtr="0" compatLnSpc="1">
            <a:prstTxWarp prst="textNoShape">
              <a:avLst/>
            </a:prstTxWarp>
            <a:spAutoFit/>
          </a:bodyPr>
          <a:lstStyle/>
          <a:p>
            <a:pPr defTabSz="685800" eaLnBrk="0" fontAlgn="base" hangingPunct="0">
              <a:spcBef>
                <a:spcPct val="0"/>
              </a:spcBef>
              <a:spcAft>
                <a:spcPct val="0"/>
              </a:spcAft>
              <a:buClrTx/>
            </a:pPr>
            <a:r>
              <a:rPr lang="en-US" altLang="en-US" sz="900" dirty="0">
                <a:latin typeface="Courier New" panose="02070309020205020404" pitchFamily="49" charset="0"/>
              </a:rPr>
              <a:t>__global__ </a:t>
            </a:r>
            <a:r>
              <a:rPr lang="en-US" altLang="en-US" sz="900" dirty="0">
                <a:solidFill>
                  <a:srgbClr val="000088"/>
                </a:solidFill>
                <a:latin typeface="Courier New" panose="02070309020205020404" pitchFamily="49" charset="0"/>
              </a:rPr>
              <a:t>void</a:t>
            </a:r>
            <a:r>
              <a:rPr lang="en-US" altLang="en-US" sz="900" dirty="0">
                <a:latin typeface="Courier New" panose="02070309020205020404" pitchFamily="49" charset="0"/>
              </a:rPr>
              <a:t> </a:t>
            </a:r>
            <a:r>
              <a:rPr lang="en-US" altLang="en-US" sz="900" dirty="0" err="1">
                <a:latin typeface="Courier New" panose="02070309020205020404" pitchFamily="49" charset="0"/>
              </a:rPr>
              <a:t>staticReverse</a:t>
            </a:r>
            <a:r>
              <a:rPr lang="en-US" altLang="en-US" sz="900" dirty="0">
                <a:solidFill>
                  <a:srgbClr val="666600"/>
                </a:solidFill>
                <a:latin typeface="Courier New" panose="02070309020205020404" pitchFamily="49" charset="0"/>
              </a:rPr>
              <a:t>(</a:t>
            </a:r>
            <a:r>
              <a:rPr lang="en-US" altLang="en-US" sz="900" dirty="0" err="1">
                <a:solidFill>
                  <a:srgbClr val="000088"/>
                </a:solidFill>
                <a:latin typeface="Courier New" panose="02070309020205020404" pitchFamily="49" charset="0"/>
              </a:rPr>
              <a:t>int</a:t>
            </a:r>
            <a:r>
              <a:rPr lang="en-US" altLang="en-US" sz="900" dirty="0">
                <a:latin typeface="Courier New" panose="02070309020205020404" pitchFamily="49" charset="0"/>
              </a:rPr>
              <a:t> </a:t>
            </a:r>
            <a:r>
              <a:rPr lang="en-US" altLang="en-US" sz="900" dirty="0">
                <a:solidFill>
                  <a:srgbClr val="666600"/>
                </a:solidFill>
                <a:latin typeface="Courier New" panose="02070309020205020404" pitchFamily="49" charset="0"/>
              </a:rPr>
              <a:t>*</a:t>
            </a:r>
            <a:r>
              <a:rPr lang="en-US" altLang="en-US" sz="900" dirty="0">
                <a:latin typeface="Courier New" panose="02070309020205020404" pitchFamily="49" charset="0"/>
              </a:rPr>
              <a:t>d</a:t>
            </a:r>
            <a:r>
              <a:rPr lang="en-US" altLang="en-US" sz="900" dirty="0">
                <a:solidFill>
                  <a:srgbClr val="666600"/>
                </a:solidFill>
                <a:latin typeface="Courier New" panose="02070309020205020404" pitchFamily="49" charset="0"/>
              </a:rPr>
              <a:t>,</a:t>
            </a:r>
            <a:r>
              <a:rPr lang="en-US" altLang="en-US" sz="900" dirty="0">
                <a:latin typeface="Courier New" panose="02070309020205020404" pitchFamily="49" charset="0"/>
              </a:rPr>
              <a:t> </a:t>
            </a:r>
            <a:r>
              <a:rPr lang="en-US" altLang="en-US" sz="900" dirty="0" err="1">
                <a:solidFill>
                  <a:srgbClr val="000088"/>
                </a:solidFill>
                <a:latin typeface="Courier New" panose="02070309020205020404" pitchFamily="49" charset="0"/>
              </a:rPr>
              <a:t>int</a:t>
            </a:r>
            <a:r>
              <a:rPr lang="en-US" altLang="en-US" sz="900" dirty="0">
                <a:latin typeface="Courier New" panose="02070309020205020404" pitchFamily="49" charset="0"/>
              </a:rPr>
              <a:t> n</a:t>
            </a:r>
            <a:r>
              <a:rPr lang="en-US" altLang="en-US" sz="900" dirty="0">
                <a:solidFill>
                  <a:srgbClr val="666600"/>
                </a:solidFill>
                <a:latin typeface="Courier New" panose="02070309020205020404" pitchFamily="49" charset="0"/>
              </a:rPr>
              <a:t>)</a:t>
            </a:r>
            <a:r>
              <a:rPr lang="en-US" altLang="en-US" sz="900" dirty="0">
                <a:latin typeface="Courier New" panose="02070309020205020404" pitchFamily="49" charset="0"/>
              </a:rPr>
              <a:t> </a:t>
            </a:r>
            <a:r>
              <a:rPr lang="en-US" altLang="en-US" sz="900" dirty="0">
                <a:solidFill>
                  <a:srgbClr val="666600"/>
                </a:solidFill>
                <a:latin typeface="Courier New" panose="02070309020205020404" pitchFamily="49" charset="0"/>
              </a:rPr>
              <a:t>{</a:t>
            </a:r>
            <a:r>
              <a:rPr lang="en-US" altLang="en-US" sz="900" dirty="0">
                <a:latin typeface="Courier New" panose="02070309020205020404" pitchFamily="49" charset="0"/>
              </a:rPr>
              <a:t> </a:t>
            </a:r>
          </a:p>
          <a:p>
            <a:pPr defTabSz="685800" eaLnBrk="0" fontAlgn="base" hangingPunct="0">
              <a:spcBef>
                <a:spcPct val="0"/>
              </a:spcBef>
              <a:spcAft>
                <a:spcPct val="0"/>
              </a:spcAft>
            </a:pPr>
            <a:r>
              <a:rPr lang="en-US" altLang="en-US" sz="900" dirty="0">
                <a:latin typeface="Courier New" panose="02070309020205020404" pitchFamily="49" charset="0"/>
              </a:rPr>
              <a:t>    __shared__ </a:t>
            </a:r>
            <a:r>
              <a:rPr lang="en-US" altLang="en-US" sz="900" dirty="0" err="1">
                <a:solidFill>
                  <a:srgbClr val="000088"/>
                </a:solidFill>
                <a:latin typeface="Courier New" panose="02070309020205020404" pitchFamily="49" charset="0"/>
              </a:rPr>
              <a:t>int</a:t>
            </a:r>
            <a:r>
              <a:rPr lang="en-US" altLang="en-US" sz="900" dirty="0">
                <a:latin typeface="Courier New" panose="02070309020205020404" pitchFamily="49" charset="0"/>
              </a:rPr>
              <a:t> s</a:t>
            </a:r>
            <a:r>
              <a:rPr lang="en-US" altLang="en-US" sz="900" dirty="0">
                <a:solidFill>
                  <a:srgbClr val="666600"/>
                </a:solidFill>
                <a:latin typeface="Courier New" panose="02070309020205020404" pitchFamily="49" charset="0"/>
              </a:rPr>
              <a:t>[</a:t>
            </a:r>
            <a:r>
              <a:rPr lang="en-US" altLang="en-US" sz="900" dirty="0">
                <a:solidFill>
                  <a:srgbClr val="006666"/>
                </a:solidFill>
                <a:latin typeface="Courier New" panose="02070309020205020404" pitchFamily="49" charset="0"/>
              </a:rPr>
              <a:t>64</a:t>
            </a:r>
            <a:r>
              <a:rPr lang="en-US" altLang="en-US" sz="900" dirty="0">
                <a:solidFill>
                  <a:srgbClr val="666600"/>
                </a:solidFill>
                <a:latin typeface="Courier New" panose="02070309020205020404" pitchFamily="49" charset="0"/>
              </a:rPr>
              <a:t>];</a:t>
            </a:r>
            <a:r>
              <a:rPr lang="en-US" altLang="en-US" sz="900" dirty="0">
                <a:latin typeface="Courier New" panose="02070309020205020404" pitchFamily="49" charset="0"/>
              </a:rPr>
              <a:t> </a:t>
            </a:r>
          </a:p>
          <a:p>
            <a:pPr defTabSz="685800" eaLnBrk="0" fontAlgn="base" hangingPunct="0">
              <a:spcBef>
                <a:spcPct val="0"/>
              </a:spcBef>
              <a:spcAft>
                <a:spcPct val="0"/>
              </a:spcAft>
            </a:pPr>
            <a:r>
              <a:rPr lang="en-US" altLang="en-US" sz="900" dirty="0">
                <a:latin typeface="Courier New" panose="02070309020205020404" pitchFamily="49" charset="0"/>
              </a:rPr>
              <a:t>    </a:t>
            </a:r>
            <a:r>
              <a:rPr lang="en-US" altLang="en-US" sz="900" dirty="0" err="1">
                <a:solidFill>
                  <a:srgbClr val="000088"/>
                </a:solidFill>
                <a:latin typeface="Courier New" panose="02070309020205020404" pitchFamily="49" charset="0"/>
              </a:rPr>
              <a:t>int</a:t>
            </a:r>
            <a:r>
              <a:rPr lang="en-US" altLang="en-US" sz="900" dirty="0">
                <a:latin typeface="Courier New" panose="02070309020205020404" pitchFamily="49" charset="0"/>
              </a:rPr>
              <a:t> t </a:t>
            </a:r>
            <a:r>
              <a:rPr lang="en-US" altLang="en-US" sz="900" dirty="0">
                <a:solidFill>
                  <a:srgbClr val="666600"/>
                </a:solidFill>
                <a:latin typeface="Courier New" panose="02070309020205020404" pitchFamily="49" charset="0"/>
              </a:rPr>
              <a:t>=</a:t>
            </a:r>
            <a:r>
              <a:rPr lang="en-US" altLang="en-US" sz="900" dirty="0">
                <a:latin typeface="Courier New" panose="02070309020205020404" pitchFamily="49" charset="0"/>
              </a:rPr>
              <a:t> </a:t>
            </a:r>
            <a:r>
              <a:rPr lang="en-US" altLang="en-US" sz="900" dirty="0" err="1">
                <a:latin typeface="Courier New" panose="02070309020205020404" pitchFamily="49" charset="0"/>
              </a:rPr>
              <a:t>threadIdx</a:t>
            </a:r>
            <a:r>
              <a:rPr lang="en-US" altLang="en-US" sz="900" dirty="0" err="1">
                <a:solidFill>
                  <a:srgbClr val="666600"/>
                </a:solidFill>
                <a:latin typeface="Courier New" panose="02070309020205020404" pitchFamily="49" charset="0"/>
              </a:rPr>
              <a:t>.</a:t>
            </a:r>
            <a:r>
              <a:rPr lang="en-US" altLang="en-US" sz="900" dirty="0" err="1">
                <a:latin typeface="Courier New" panose="02070309020205020404" pitchFamily="49" charset="0"/>
              </a:rPr>
              <a:t>x</a:t>
            </a:r>
            <a:r>
              <a:rPr lang="en-US" altLang="en-US" sz="900" dirty="0">
                <a:solidFill>
                  <a:srgbClr val="666600"/>
                </a:solidFill>
                <a:latin typeface="Courier New" panose="02070309020205020404" pitchFamily="49" charset="0"/>
              </a:rPr>
              <a:t>;</a:t>
            </a:r>
            <a:r>
              <a:rPr lang="en-US" altLang="en-US" sz="900" dirty="0">
                <a:latin typeface="Courier New" panose="02070309020205020404" pitchFamily="49" charset="0"/>
              </a:rPr>
              <a:t> </a:t>
            </a:r>
          </a:p>
          <a:p>
            <a:pPr defTabSz="685800" eaLnBrk="0" fontAlgn="base" hangingPunct="0">
              <a:spcBef>
                <a:spcPct val="0"/>
              </a:spcBef>
              <a:spcAft>
                <a:spcPct val="0"/>
              </a:spcAft>
            </a:pPr>
            <a:r>
              <a:rPr lang="en-US" altLang="en-US" sz="900" dirty="0">
                <a:latin typeface="Courier New" panose="02070309020205020404" pitchFamily="49" charset="0"/>
              </a:rPr>
              <a:t>    </a:t>
            </a:r>
            <a:r>
              <a:rPr lang="en-US" altLang="en-US" sz="900" dirty="0" err="1">
                <a:solidFill>
                  <a:srgbClr val="000088"/>
                </a:solidFill>
                <a:latin typeface="Courier New" panose="02070309020205020404" pitchFamily="49" charset="0"/>
              </a:rPr>
              <a:t>int</a:t>
            </a:r>
            <a:r>
              <a:rPr lang="en-US" altLang="en-US" sz="900" dirty="0">
                <a:latin typeface="Courier New" panose="02070309020205020404" pitchFamily="49" charset="0"/>
              </a:rPr>
              <a:t> </a:t>
            </a:r>
            <a:r>
              <a:rPr lang="en-US" altLang="en-US" sz="900" dirty="0" err="1">
                <a:latin typeface="Courier New" panose="02070309020205020404" pitchFamily="49" charset="0"/>
              </a:rPr>
              <a:t>tr</a:t>
            </a:r>
            <a:r>
              <a:rPr lang="en-US" altLang="en-US" sz="900" dirty="0">
                <a:latin typeface="Courier New" panose="02070309020205020404" pitchFamily="49" charset="0"/>
              </a:rPr>
              <a:t> </a:t>
            </a:r>
            <a:r>
              <a:rPr lang="en-US" altLang="en-US" sz="900" dirty="0">
                <a:solidFill>
                  <a:srgbClr val="666600"/>
                </a:solidFill>
                <a:latin typeface="Courier New" panose="02070309020205020404" pitchFamily="49" charset="0"/>
              </a:rPr>
              <a:t>=</a:t>
            </a:r>
            <a:r>
              <a:rPr lang="en-US" altLang="en-US" sz="900" dirty="0">
                <a:latin typeface="Courier New" panose="02070309020205020404" pitchFamily="49" charset="0"/>
              </a:rPr>
              <a:t> n</a:t>
            </a:r>
            <a:r>
              <a:rPr lang="en-US" altLang="en-US" sz="900" dirty="0">
                <a:solidFill>
                  <a:srgbClr val="666600"/>
                </a:solidFill>
                <a:latin typeface="Courier New" panose="02070309020205020404" pitchFamily="49" charset="0"/>
              </a:rPr>
              <a:t>-</a:t>
            </a:r>
            <a:r>
              <a:rPr lang="en-US" altLang="en-US" sz="900" dirty="0">
                <a:latin typeface="Courier New" panose="02070309020205020404" pitchFamily="49" charset="0"/>
              </a:rPr>
              <a:t>t</a:t>
            </a:r>
            <a:r>
              <a:rPr lang="en-US" altLang="en-US" sz="900" dirty="0">
                <a:solidFill>
                  <a:srgbClr val="666600"/>
                </a:solidFill>
                <a:latin typeface="Courier New" panose="02070309020205020404" pitchFamily="49" charset="0"/>
              </a:rPr>
              <a:t>-</a:t>
            </a:r>
            <a:r>
              <a:rPr lang="en-US" altLang="en-US" sz="900" dirty="0">
                <a:solidFill>
                  <a:srgbClr val="006666"/>
                </a:solidFill>
                <a:latin typeface="Courier New" panose="02070309020205020404" pitchFamily="49" charset="0"/>
              </a:rPr>
              <a:t>1</a:t>
            </a:r>
            <a:r>
              <a:rPr lang="en-US" altLang="en-US" sz="900" dirty="0">
                <a:solidFill>
                  <a:srgbClr val="666600"/>
                </a:solidFill>
                <a:latin typeface="Courier New" panose="02070309020205020404" pitchFamily="49" charset="0"/>
              </a:rPr>
              <a:t>;</a:t>
            </a:r>
            <a:r>
              <a:rPr lang="en-US" altLang="en-US" sz="900" dirty="0">
                <a:latin typeface="Courier New" panose="02070309020205020404" pitchFamily="49" charset="0"/>
              </a:rPr>
              <a:t> </a:t>
            </a:r>
          </a:p>
          <a:p>
            <a:pPr defTabSz="685800" eaLnBrk="0" fontAlgn="base" hangingPunct="0">
              <a:spcBef>
                <a:spcPct val="0"/>
              </a:spcBef>
              <a:spcAft>
                <a:spcPct val="0"/>
              </a:spcAft>
            </a:pPr>
            <a:r>
              <a:rPr lang="en-US" altLang="en-US" sz="900" dirty="0">
                <a:latin typeface="Courier New" panose="02070309020205020404" pitchFamily="49" charset="0"/>
              </a:rPr>
              <a:t>    s</a:t>
            </a:r>
            <a:r>
              <a:rPr lang="en-US" altLang="en-US" sz="900" dirty="0">
                <a:solidFill>
                  <a:srgbClr val="666600"/>
                </a:solidFill>
                <a:latin typeface="Courier New" panose="02070309020205020404" pitchFamily="49" charset="0"/>
              </a:rPr>
              <a:t>[</a:t>
            </a:r>
            <a:r>
              <a:rPr lang="en-US" altLang="en-US" sz="900" dirty="0">
                <a:latin typeface="Courier New" panose="02070309020205020404" pitchFamily="49" charset="0"/>
              </a:rPr>
              <a:t>t</a:t>
            </a:r>
            <a:r>
              <a:rPr lang="en-US" altLang="en-US" sz="900" dirty="0">
                <a:solidFill>
                  <a:srgbClr val="666600"/>
                </a:solidFill>
                <a:latin typeface="Courier New" panose="02070309020205020404" pitchFamily="49" charset="0"/>
              </a:rPr>
              <a:t>]</a:t>
            </a:r>
            <a:r>
              <a:rPr lang="en-US" altLang="en-US" sz="900" dirty="0">
                <a:latin typeface="Courier New" panose="02070309020205020404" pitchFamily="49" charset="0"/>
              </a:rPr>
              <a:t> </a:t>
            </a:r>
            <a:r>
              <a:rPr lang="en-US" altLang="en-US" sz="900" dirty="0">
                <a:solidFill>
                  <a:srgbClr val="666600"/>
                </a:solidFill>
                <a:latin typeface="Courier New" panose="02070309020205020404" pitchFamily="49" charset="0"/>
              </a:rPr>
              <a:t>=</a:t>
            </a:r>
            <a:r>
              <a:rPr lang="en-US" altLang="en-US" sz="900" dirty="0">
                <a:latin typeface="Courier New" panose="02070309020205020404" pitchFamily="49" charset="0"/>
              </a:rPr>
              <a:t> d</a:t>
            </a:r>
            <a:r>
              <a:rPr lang="en-US" altLang="en-US" sz="900" dirty="0">
                <a:solidFill>
                  <a:srgbClr val="666600"/>
                </a:solidFill>
                <a:latin typeface="Courier New" panose="02070309020205020404" pitchFamily="49" charset="0"/>
              </a:rPr>
              <a:t>[</a:t>
            </a:r>
            <a:r>
              <a:rPr lang="en-US" altLang="en-US" sz="900" dirty="0">
                <a:latin typeface="Courier New" panose="02070309020205020404" pitchFamily="49" charset="0"/>
              </a:rPr>
              <a:t>t</a:t>
            </a:r>
            <a:r>
              <a:rPr lang="en-US" altLang="en-US" sz="900" dirty="0">
                <a:solidFill>
                  <a:srgbClr val="666600"/>
                </a:solidFill>
                <a:latin typeface="Courier New" panose="02070309020205020404" pitchFamily="49" charset="0"/>
              </a:rPr>
              <a:t>];</a:t>
            </a:r>
            <a:r>
              <a:rPr lang="en-US" altLang="en-US" sz="900" dirty="0">
                <a:latin typeface="Courier New" panose="02070309020205020404" pitchFamily="49" charset="0"/>
              </a:rPr>
              <a:t> </a:t>
            </a:r>
          </a:p>
          <a:p>
            <a:pPr defTabSz="685800" eaLnBrk="0" fontAlgn="base" hangingPunct="0">
              <a:spcBef>
                <a:spcPct val="0"/>
              </a:spcBef>
              <a:spcAft>
                <a:spcPct val="0"/>
              </a:spcAft>
            </a:pPr>
            <a:r>
              <a:rPr lang="en-US" altLang="en-US" sz="900" dirty="0">
                <a:latin typeface="Courier New" panose="02070309020205020404" pitchFamily="49" charset="0"/>
              </a:rPr>
              <a:t>    __</a:t>
            </a:r>
            <a:r>
              <a:rPr lang="en-US" altLang="en-US" sz="900" dirty="0" err="1">
                <a:latin typeface="Courier New" panose="02070309020205020404" pitchFamily="49" charset="0"/>
              </a:rPr>
              <a:t>syncthreads</a:t>
            </a:r>
            <a:r>
              <a:rPr lang="en-US" altLang="en-US" sz="900" dirty="0">
                <a:solidFill>
                  <a:srgbClr val="666600"/>
                </a:solidFill>
                <a:latin typeface="Courier New" panose="02070309020205020404" pitchFamily="49" charset="0"/>
              </a:rPr>
              <a:t>();</a:t>
            </a:r>
            <a:r>
              <a:rPr lang="en-US" altLang="en-US" sz="900" dirty="0">
                <a:latin typeface="Courier New" panose="02070309020205020404" pitchFamily="49" charset="0"/>
              </a:rPr>
              <a:t> </a:t>
            </a:r>
          </a:p>
          <a:p>
            <a:pPr defTabSz="685800" eaLnBrk="0" fontAlgn="base" hangingPunct="0">
              <a:spcBef>
                <a:spcPct val="0"/>
              </a:spcBef>
              <a:spcAft>
                <a:spcPct val="0"/>
              </a:spcAft>
            </a:pPr>
            <a:r>
              <a:rPr lang="en-US" altLang="en-US" sz="900" dirty="0">
                <a:latin typeface="Courier New" panose="02070309020205020404" pitchFamily="49" charset="0"/>
              </a:rPr>
              <a:t>    d</a:t>
            </a:r>
            <a:r>
              <a:rPr lang="en-US" altLang="en-US" sz="900" dirty="0">
                <a:solidFill>
                  <a:srgbClr val="666600"/>
                </a:solidFill>
                <a:latin typeface="Courier New" panose="02070309020205020404" pitchFamily="49" charset="0"/>
              </a:rPr>
              <a:t>[</a:t>
            </a:r>
            <a:r>
              <a:rPr lang="en-US" altLang="en-US" sz="900" dirty="0">
                <a:latin typeface="Courier New" panose="02070309020205020404" pitchFamily="49" charset="0"/>
              </a:rPr>
              <a:t>t</a:t>
            </a:r>
            <a:r>
              <a:rPr lang="en-US" altLang="en-US" sz="900" dirty="0">
                <a:solidFill>
                  <a:srgbClr val="666600"/>
                </a:solidFill>
                <a:latin typeface="Courier New" panose="02070309020205020404" pitchFamily="49" charset="0"/>
              </a:rPr>
              <a:t>]</a:t>
            </a:r>
            <a:r>
              <a:rPr lang="en-US" altLang="en-US" sz="900" dirty="0">
                <a:latin typeface="Courier New" panose="02070309020205020404" pitchFamily="49" charset="0"/>
              </a:rPr>
              <a:t> </a:t>
            </a:r>
            <a:r>
              <a:rPr lang="en-US" altLang="en-US" sz="900" dirty="0">
                <a:solidFill>
                  <a:srgbClr val="666600"/>
                </a:solidFill>
                <a:latin typeface="Courier New" panose="02070309020205020404" pitchFamily="49" charset="0"/>
              </a:rPr>
              <a:t>=</a:t>
            </a:r>
            <a:r>
              <a:rPr lang="en-US" altLang="en-US" sz="900" dirty="0">
                <a:latin typeface="Courier New" panose="02070309020205020404" pitchFamily="49" charset="0"/>
              </a:rPr>
              <a:t> s</a:t>
            </a:r>
            <a:r>
              <a:rPr lang="en-US" altLang="en-US" sz="900" dirty="0">
                <a:solidFill>
                  <a:srgbClr val="666600"/>
                </a:solidFill>
                <a:latin typeface="Courier New" panose="02070309020205020404" pitchFamily="49" charset="0"/>
              </a:rPr>
              <a:t>[</a:t>
            </a:r>
            <a:r>
              <a:rPr lang="en-US" altLang="en-US" sz="900" dirty="0" err="1">
                <a:latin typeface="Courier New" panose="02070309020205020404" pitchFamily="49" charset="0"/>
              </a:rPr>
              <a:t>tr</a:t>
            </a:r>
            <a:r>
              <a:rPr lang="en-US" altLang="en-US" sz="900" dirty="0">
                <a:solidFill>
                  <a:srgbClr val="666600"/>
                </a:solidFill>
                <a:latin typeface="Courier New" panose="02070309020205020404" pitchFamily="49" charset="0"/>
              </a:rPr>
              <a:t>];</a:t>
            </a:r>
            <a:r>
              <a:rPr lang="en-US" altLang="en-US" sz="900" dirty="0">
                <a:latin typeface="Courier New" panose="02070309020205020404" pitchFamily="49" charset="0"/>
              </a:rPr>
              <a:t> </a:t>
            </a:r>
          </a:p>
          <a:p>
            <a:pPr defTabSz="685800" eaLnBrk="0" fontAlgn="base" hangingPunct="0">
              <a:spcBef>
                <a:spcPct val="0"/>
              </a:spcBef>
              <a:spcAft>
                <a:spcPct val="0"/>
              </a:spcAft>
            </a:pPr>
            <a:r>
              <a:rPr lang="en-US" altLang="en-US" sz="900" dirty="0">
                <a:solidFill>
                  <a:srgbClr val="666600"/>
                </a:solidFill>
                <a:latin typeface="Courier New" panose="02070309020205020404" pitchFamily="49" charset="0"/>
              </a:rPr>
              <a:t>}</a:t>
            </a:r>
            <a:r>
              <a:rPr lang="en-US" altLang="en-US" sz="450" dirty="0">
                <a:solidFill>
                  <a:schemeClr val="tx1"/>
                </a:solidFill>
              </a:rPr>
              <a:t> </a:t>
            </a:r>
            <a:endParaRPr lang="en-US" altLang="en-US" sz="1350" dirty="0">
              <a:solidFill>
                <a:schemeClr val="tx1"/>
              </a:solidFill>
              <a:latin typeface="Arial" panose="020B0604020202020204" pitchFamily="34" charset="0"/>
            </a:endParaRPr>
          </a:p>
        </p:txBody>
      </p:sp>
      <p:sp>
        <p:nvSpPr>
          <p:cNvPr id="9" name="Rectangle 8"/>
          <p:cNvSpPr>
            <a:spLocks noChangeArrowheads="1"/>
          </p:cNvSpPr>
          <p:nvPr/>
        </p:nvSpPr>
        <p:spPr bwMode="auto">
          <a:xfrm>
            <a:off x="4840260" y="3430187"/>
            <a:ext cx="3640546" cy="1282552"/>
          </a:xfrm>
          <a:prstGeom prst="rect">
            <a:avLst/>
          </a:prstGeom>
          <a:solidFill>
            <a:schemeClr val="bg1"/>
          </a:solidFill>
          <a:ln>
            <a:noFill/>
          </a:ln>
          <a:effectLst/>
          <a:extLst/>
        </p:spPr>
        <p:txBody>
          <a:bodyPr vert="horz" wrap="square" lIns="0" tIns="0" rIns="0" bIns="35708" numCol="1" anchor="ctr" anchorCtr="0" compatLnSpc="1">
            <a:prstTxWarp prst="textNoShape">
              <a:avLst/>
            </a:prstTxWarp>
            <a:spAutoFit/>
          </a:bodyPr>
          <a:lstStyle/>
          <a:p>
            <a:pPr defTabSz="685800" eaLnBrk="0" fontAlgn="base" hangingPunct="0">
              <a:spcBef>
                <a:spcPct val="0"/>
              </a:spcBef>
              <a:spcAft>
                <a:spcPct val="0"/>
              </a:spcAft>
              <a:buClrTx/>
            </a:pPr>
            <a:endParaRPr lang="en-US" altLang="en-US" sz="900" dirty="0">
              <a:latin typeface="Courier New" panose="02070309020205020404" pitchFamily="49" charset="0"/>
            </a:endParaRPr>
          </a:p>
          <a:p>
            <a:pPr defTabSz="685800" eaLnBrk="0" fontAlgn="base" hangingPunct="0">
              <a:spcBef>
                <a:spcPct val="0"/>
              </a:spcBef>
              <a:spcAft>
                <a:spcPct val="0"/>
              </a:spcAft>
              <a:buClrTx/>
            </a:pPr>
            <a:r>
              <a:rPr lang="en-US" altLang="en-US" sz="900" dirty="0">
                <a:latin typeface="Courier New" panose="02070309020205020404" pitchFamily="49" charset="0"/>
              </a:rPr>
              <a:t>__global__ </a:t>
            </a:r>
            <a:r>
              <a:rPr lang="en-US" altLang="en-US" sz="900" dirty="0">
                <a:solidFill>
                  <a:srgbClr val="000088"/>
                </a:solidFill>
                <a:latin typeface="Courier New" panose="02070309020205020404" pitchFamily="49" charset="0"/>
              </a:rPr>
              <a:t>void</a:t>
            </a:r>
            <a:r>
              <a:rPr lang="en-US" altLang="en-US" sz="900" dirty="0">
                <a:latin typeface="Courier New" panose="02070309020205020404" pitchFamily="49" charset="0"/>
              </a:rPr>
              <a:t> </a:t>
            </a:r>
            <a:r>
              <a:rPr lang="en-US" altLang="en-US" sz="900" dirty="0" err="1">
                <a:latin typeface="Courier New" panose="02070309020205020404" pitchFamily="49" charset="0"/>
              </a:rPr>
              <a:t>dynamicReverse</a:t>
            </a:r>
            <a:r>
              <a:rPr lang="en-US" altLang="en-US" sz="900" dirty="0">
                <a:solidFill>
                  <a:srgbClr val="666600"/>
                </a:solidFill>
                <a:latin typeface="Courier New" panose="02070309020205020404" pitchFamily="49" charset="0"/>
              </a:rPr>
              <a:t>(</a:t>
            </a:r>
            <a:r>
              <a:rPr lang="en-US" altLang="en-US" sz="900" dirty="0" err="1">
                <a:solidFill>
                  <a:srgbClr val="000088"/>
                </a:solidFill>
                <a:latin typeface="Courier New" panose="02070309020205020404" pitchFamily="49" charset="0"/>
              </a:rPr>
              <a:t>int</a:t>
            </a:r>
            <a:r>
              <a:rPr lang="en-US" altLang="en-US" sz="900" dirty="0">
                <a:latin typeface="Courier New" panose="02070309020205020404" pitchFamily="49" charset="0"/>
              </a:rPr>
              <a:t> </a:t>
            </a:r>
            <a:r>
              <a:rPr lang="en-US" altLang="en-US" sz="900" dirty="0">
                <a:solidFill>
                  <a:srgbClr val="666600"/>
                </a:solidFill>
                <a:latin typeface="Courier New" panose="02070309020205020404" pitchFamily="49" charset="0"/>
              </a:rPr>
              <a:t>*</a:t>
            </a:r>
            <a:r>
              <a:rPr lang="en-US" altLang="en-US" sz="900" dirty="0">
                <a:latin typeface="Courier New" panose="02070309020205020404" pitchFamily="49" charset="0"/>
              </a:rPr>
              <a:t>d</a:t>
            </a:r>
            <a:r>
              <a:rPr lang="en-US" altLang="en-US" sz="900" dirty="0">
                <a:solidFill>
                  <a:srgbClr val="666600"/>
                </a:solidFill>
                <a:latin typeface="Courier New" panose="02070309020205020404" pitchFamily="49" charset="0"/>
              </a:rPr>
              <a:t>,</a:t>
            </a:r>
            <a:r>
              <a:rPr lang="en-US" altLang="en-US" sz="900" dirty="0">
                <a:latin typeface="Courier New" panose="02070309020205020404" pitchFamily="49" charset="0"/>
              </a:rPr>
              <a:t> </a:t>
            </a:r>
            <a:r>
              <a:rPr lang="en-US" altLang="en-US" sz="900" dirty="0" err="1">
                <a:solidFill>
                  <a:srgbClr val="000088"/>
                </a:solidFill>
                <a:latin typeface="Courier New" panose="02070309020205020404" pitchFamily="49" charset="0"/>
              </a:rPr>
              <a:t>int</a:t>
            </a:r>
            <a:r>
              <a:rPr lang="en-US" altLang="en-US" sz="900" dirty="0">
                <a:latin typeface="Courier New" panose="02070309020205020404" pitchFamily="49" charset="0"/>
              </a:rPr>
              <a:t> n</a:t>
            </a:r>
            <a:r>
              <a:rPr lang="en-US" altLang="en-US" sz="900" dirty="0">
                <a:solidFill>
                  <a:srgbClr val="666600"/>
                </a:solidFill>
                <a:latin typeface="Courier New" panose="02070309020205020404" pitchFamily="49" charset="0"/>
              </a:rPr>
              <a:t>)</a:t>
            </a:r>
            <a:r>
              <a:rPr lang="en-US" altLang="en-US" sz="900" dirty="0">
                <a:latin typeface="Courier New" panose="02070309020205020404" pitchFamily="49" charset="0"/>
              </a:rPr>
              <a:t> </a:t>
            </a:r>
            <a:r>
              <a:rPr lang="en-US" altLang="en-US" sz="900" dirty="0">
                <a:solidFill>
                  <a:srgbClr val="666600"/>
                </a:solidFill>
                <a:latin typeface="Courier New" panose="02070309020205020404" pitchFamily="49" charset="0"/>
              </a:rPr>
              <a:t>{</a:t>
            </a:r>
            <a:r>
              <a:rPr lang="en-US" altLang="en-US" sz="900" dirty="0">
                <a:latin typeface="Courier New" panose="02070309020205020404" pitchFamily="49" charset="0"/>
              </a:rPr>
              <a:t> </a:t>
            </a:r>
          </a:p>
          <a:p>
            <a:pPr defTabSz="685800" eaLnBrk="0" fontAlgn="base" hangingPunct="0">
              <a:spcBef>
                <a:spcPct val="0"/>
              </a:spcBef>
              <a:spcAft>
                <a:spcPct val="0"/>
              </a:spcAft>
            </a:pPr>
            <a:r>
              <a:rPr lang="en-US" altLang="en-US" sz="900" dirty="0">
                <a:latin typeface="Courier New" panose="02070309020205020404" pitchFamily="49" charset="0"/>
              </a:rPr>
              <a:t>    </a:t>
            </a:r>
            <a:r>
              <a:rPr lang="en-US" altLang="en-US" sz="900" dirty="0">
                <a:solidFill>
                  <a:srgbClr val="000088"/>
                </a:solidFill>
                <a:latin typeface="Courier New" panose="02070309020205020404" pitchFamily="49" charset="0"/>
                <a:cs typeface="Courier New" panose="02070309020205020404" pitchFamily="49" charset="0"/>
              </a:rPr>
              <a:t>extern</a:t>
            </a:r>
            <a:r>
              <a:rPr lang="en-US" altLang="en-US" sz="900" dirty="0">
                <a:latin typeface="Courier New" panose="02070309020205020404" pitchFamily="49" charset="0"/>
              </a:rPr>
              <a:t> __shared__ </a:t>
            </a:r>
            <a:r>
              <a:rPr lang="en-US" altLang="en-US" sz="900" dirty="0" err="1">
                <a:solidFill>
                  <a:srgbClr val="000088"/>
                </a:solidFill>
                <a:latin typeface="Courier New" panose="02070309020205020404" pitchFamily="49" charset="0"/>
              </a:rPr>
              <a:t>int</a:t>
            </a:r>
            <a:r>
              <a:rPr lang="en-US" altLang="en-US" sz="900" dirty="0">
                <a:latin typeface="Courier New" panose="02070309020205020404" pitchFamily="49" charset="0"/>
              </a:rPr>
              <a:t> s</a:t>
            </a:r>
            <a:r>
              <a:rPr lang="en-US" altLang="en-US" sz="900" dirty="0">
                <a:solidFill>
                  <a:srgbClr val="666600"/>
                </a:solidFill>
                <a:latin typeface="Courier New" panose="02070309020205020404" pitchFamily="49" charset="0"/>
              </a:rPr>
              <a:t>[];</a:t>
            </a:r>
            <a:r>
              <a:rPr lang="en-US" altLang="en-US" sz="900" dirty="0">
                <a:latin typeface="Courier New" panose="02070309020205020404" pitchFamily="49" charset="0"/>
              </a:rPr>
              <a:t> </a:t>
            </a:r>
          </a:p>
          <a:p>
            <a:pPr defTabSz="685800" eaLnBrk="0" fontAlgn="base" hangingPunct="0">
              <a:spcBef>
                <a:spcPct val="0"/>
              </a:spcBef>
              <a:spcAft>
                <a:spcPct val="0"/>
              </a:spcAft>
            </a:pPr>
            <a:r>
              <a:rPr lang="en-US" altLang="en-US" sz="900" dirty="0">
                <a:latin typeface="Courier New" panose="02070309020205020404" pitchFamily="49" charset="0"/>
              </a:rPr>
              <a:t>    </a:t>
            </a:r>
            <a:r>
              <a:rPr lang="en-US" altLang="en-US" sz="900" dirty="0" err="1">
                <a:solidFill>
                  <a:srgbClr val="000088"/>
                </a:solidFill>
                <a:latin typeface="Courier New" panose="02070309020205020404" pitchFamily="49" charset="0"/>
              </a:rPr>
              <a:t>int</a:t>
            </a:r>
            <a:r>
              <a:rPr lang="en-US" altLang="en-US" sz="900" dirty="0">
                <a:latin typeface="Courier New" panose="02070309020205020404" pitchFamily="49" charset="0"/>
              </a:rPr>
              <a:t> t </a:t>
            </a:r>
            <a:r>
              <a:rPr lang="en-US" altLang="en-US" sz="900" dirty="0">
                <a:solidFill>
                  <a:srgbClr val="666600"/>
                </a:solidFill>
                <a:latin typeface="Courier New" panose="02070309020205020404" pitchFamily="49" charset="0"/>
              </a:rPr>
              <a:t>=</a:t>
            </a:r>
            <a:r>
              <a:rPr lang="en-US" altLang="en-US" sz="900" dirty="0">
                <a:latin typeface="Courier New" panose="02070309020205020404" pitchFamily="49" charset="0"/>
              </a:rPr>
              <a:t> </a:t>
            </a:r>
            <a:r>
              <a:rPr lang="en-US" altLang="en-US" sz="900" dirty="0" err="1">
                <a:latin typeface="Courier New" panose="02070309020205020404" pitchFamily="49" charset="0"/>
              </a:rPr>
              <a:t>threadIdx</a:t>
            </a:r>
            <a:r>
              <a:rPr lang="en-US" altLang="en-US" sz="900" dirty="0" err="1">
                <a:solidFill>
                  <a:srgbClr val="666600"/>
                </a:solidFill>
                <a:latin typeface="Courier New" panose="02070309020205020404" pitchFamily="49" charset="0"/>
              </a:rPr>
              <a:t>.</a:t>
            </a:r>
            <a:r>
              <a:rPr lang="en-US" altLang="en-US" sz="900" dirty="0" err="1">
                <a:latin typeface="Courier New" panose="02070309020205020404" pitchFamily="49" charset="0"/>
              </a:rPr>
              <a:t>x</a:t>
            </a:r>
            <a:r>
              <a:rPr lang="en-US" altLang="en-US" sz="900" dirty="0">
                <a:solidFill>
                  <a:srgbClr val="666600"/>
                </a:solidFill>
                <a:latin typeface="Courier New" panose="02070309020205020404" pitchFamily="49" charset="0"/>
              </a:rPr>
              <a:t>;</a:t>
            </a:r>
            <a:r>
              <a:rPr lang="en-US" altLang="en-US" sz="900" dirty="0">
                <a:latin typeface="Courier New" panose="02070309020205020404" pitchFamily="49" charset="0"/>
              </a:rPr>
              <a:t> </a:t>
            </a:r>
          </a:p>
          <a:p>
            <a:pPr defTabSz="685800" eaLnBrk="0" fontAlgn="base" hangingPunct="0">
              <a:spcBef>
                <a:spcPct val="0"/>
              </a:spcBef>
              <a:spcAft>
                <a:spcPct val="0"/>
              </a:spcAft>
            </a:pPr>
            <a:r>
              <a:rPr lang="en-US" altLang="en-US" sz="900" dirty="0">
                <a:latin typeface="Courier New" panose="02070309020205020404" pitchFamily="49" charset="0"/>
              </a:rPr>
              <a:t>    </a:t>
            </a:r>
            <a:r>
              <a:rPr lang="en-US" altLang="en-US" sz="900" dirty="0" err="1">
                <a:solidFill>
                  <a:srgbClr val="000088"/>
                </a:solidFill>
                <a:latin typeface="Courier New" panose="02070309020205020404" pitchFamily="49" charset="0"/>
              </a:rPr>
              <a:t>int</a:t>
            </a:r>
            <a:r>
              <a:rPr lang="en-US" altLang="en-US" sz="900" dirty="0">
                <a:latin typeface="Courier New" panose="02070309020205020404" pitchFamily="49" charset="0"/>
              </a:rPr>
              <a:t> </a:t>
            </a:r>
            <a:r>
              <a:rPr lang="en-US" altLang="en-US" sz="900" dirty="0" err="1">
                <a:latin typeface="Courier New" panose="02070309020205020404" pitchFamily="49" charset="0"/>
              </a:rPr>
              <a:t>tr</a:t>
            </a:r>
            <a:r>
              <a:rPr lang="en-US" altLang="en-US" sz="900" dirty="0">
                <a:latin typeface="Courier New" panose="02070309020205020404" pitchFamily="49" charset="0"/>
              </a:rPr>
              <a:t> </a:t>
            </a:r>
            <a:r>
              <a:rPr lang="en-US" altLang="en-US" sz="900" dirty="0">
                <a:solidFill>
                  <a:srgbClr val="666600"/>
                </a:solidFill>
                <a:latin typeface="Courier New" panose="02070309020205020404" pitchFamily="49" charset="0"/>
              </a:rPr>
              <a:t>=</a:t>
            </a:r>
            <a:r>
              <a:rPr lang="en-US" altLang="en-US" sz="900" dirty="0">
                <a:latin typeface="Courier New" panose="02070309020205020404" pitchFamily="49" charset="0"/>
              </a:rPr>
              <a:t> n</a:t>
            </a:r>
            <a:r>
              <a:rPr lang="en-US" altLang="en-US" sz="900" dirty="0">
                <a:solidFill>
                  <a:srgbClr val="666600"/>
                </a:solidFill>
                <a:latin typeface="Courier New" panose="02070309020205020404" pitchFamily="49" charset="0"/>
              </a:rPr>
              <a:t>-</a:t>
            </a:r>
            <a:r>
              <a:rPr lang="en-US" altLang="en-US" sz="900" dirty="0">
                <a:latin typeface="Courier New" panose="02070309020205020404" pitchFamily="49" charset="0"/>
              </a:rPr>
              <a:t>t</a:t>
            </a:r>
            <a:r>
              <a:rPr lang="en-US" altLang="en-US" sz="900" dirty="0">
                <a:solidFill>
                  <a:srgbClr val="666600"/>
                </a:solidFill>
                <a:latin typeface="Courier New" panose="02070309020205020404" pitchFamily="49" charset="0"/>
              </a:rPr>
              <a:t>-</a:t>
            </a:r>
            <a:r>
              <a:rPr lang="en-US" altLang="en-US" sz="900" dirty="0">
                <a:solidFill>
                  <a:srgbClr val="006666"/>
                </a:solidFill>
                <a:latin typeface="Courier New" panose="02070309020205020404" pitchFamily="49" charset="0"/>
              </a:rPr>
              <a:t>1</a:t>
            </a:r>
            <a:r>
              <a:rPr lang="en-US" altLang="en-US" sz="900" dirty="0">
                <a:solidFill>
                  <a:srgbClr val="666600"/>
                </a:solidFill>
                <a:latin typeface="Courier New" panose="02070309020205020404" pitchFamily="49" charset="0"/>
              </a:rPr>
              <a:t>;</a:t>
            </a:r>
            <a:r>
              <a:rPr lang="en-US" altLang="en-US" sz="900" dirty="0">
                <a:latin typeface="Courier New" panose="02070309020205020404" pitchFamily="49" charset="0"/>
              </a:rPr>
              <a:t> </a:t>
            </a:r>
          </a:p>
          <a:p>
            <a:pPr defTabSz="685800" eaLnBrk="0" fontAlgn="base" hangingPunct="0">
              <a:spcBef>
                <a:spcPct val="0"/>
              </a:spcBef>
              <a:spcAft>
                <a:spcPct val="0"/>
              </a:spcAft>
            </a:pPr>
            <a:r>
              <a:rPr lang="en-US" altLang="en-US" sz="900" dirty="0">
                <a:latin typeface="Courier New" panose="02070309020205020404" pitchFamily="49" charset="0"/>
              </a:rPr>
              <a:t>    s</a:t>
            </a:r>
            <a:r>
              <a:rPr lang="en-US" altLang="en-US" sz="900" dirty="0">
                <a:solidFill>
                  <a:srgbClr val="666600"/>
                </a:solidFill>
                <a:latin typeface="Courier New" panose="02070309020205020404" pitchFamily="49" charset="0"/>
              </a:rPr>
              <a:t>[</a:t>
            </a:r>
            <a:r>
              <a:rPr lang="en-US" altLang="en-US" sz="900" dirty="0">
                <a:latin typeface="Courier New" panose="02070309020205020404" pitchFamily="49" charset="0"/>
              </a:rPr>
              <a:t>t</a:t>
            </a:r>
            <a:r>
              <a:rPr lang="en-US" altLang="en-US" sz="900" dirty="0">
                <a:solidFill>
                  <a:srgbClr val="666600"/>
                </a:solidFill>
                <a:latin typeface="Courier New" panose="02070309020205020404" pitchFamily="49" charset="0"/>
              </a:rPr>
              <a:t>]</a:t>
            </a:r>
            <a:r>
              <a:rPr lang="en-US" altLang="en-US" sz="900" dirty="0">
                <a:latin typeface="Courier New" panose="02070309020205020404" pitchFamily="49" charset="0"/>
              </a:rPr>
              <a:t> </a:t>
            </a:r>
            <a:r>
              <a:rPr lang="en-US" altLang="en-US" sz="900" dirty="0">
                <a:solidFill>
                  <a:srgbClr val="666600"/>
                </a:solidFill>
                <a:latin typeface="Courier New" panose="02070309020205020404" pitchFamily="49" charset="0"/>
              </a:rPr>
              <a:t>=</a:t>
            </a:r>
            <a:r>
              <a:rPr lang="en-US" altLang="en-US" sz="900" dirty="0">
                <a:latin typeface="Courier New" panose="02070309020205020404" pitchFamily="49" charset="0"/>
              </a:rPr>
              <a:t> d</a:t>
            </a:r>
            <a:r>
              <a:rPr lang="en-US" altLang="en-US" sz="900" dirty="0">
                <a:solidFill>
                  <a:srgbClr val="666600"/>
                </a:solidFill>
                <a:latin typeface="Courier New" panose="02070309020205020404" pitchFamily="49" charset="0"/>
              </a:rPr>
              <a:t>[</a:t>
            </a:r>
            <a:r>
              <a:rPr lang="en-US" altLang="en-US" sz="900" dirty="0">
                <a:latin typeface="Courier New" panose="02070309020205020404" pitchFamily="49" charset="0"/>
              </a:rPr>
              <a:t>t</a:t>
            </a:r>
            <a:r>
              <a:rPr lang="en-US" altLang="en-US" sz="900" dirty="0">
                <a:solidFill>
                  <a:srgbClr val="666600"/>
                </a:solidFill>
                <a:latin typeface="Courier New" panose="02070309020205020404" pitchFamily="49" charset="0"/>
              </a:rPr>
              <a:t>];</a:t>
            </a:r>
            <a:r>
              <a:rPr lang="en-US" altLang="en-US" sz="900" dirty="0">
                <a:latin typeface="Courier New" panose="02070309020205020404" pitchFamily="49" charset="0"/>
              </a:rPr>
              <a:t> </a:t>
            </a:r>
          </a:p>
          <a:p>
            <a:pPr defTabSz="685800" eaLnBrk="0" fontAlgn="base" hangingPunct="0">
              <a:spcBef>
                <a:spcPct val="0"/>
              </a:spcBef>
              <a:spcAft>
                <a:spcPct val="0"/>
              </a:spcAft>
            </a:pPr>
            <a:r>
              <a:rPr lang="en-US" altLang="en-US" sz="900" dirty="0">
                <a:latin typeface="Courier New" panose="02070309020205020404" pitchFamily="49" charset="0"/>
              </a:rPr>
              <a:t>    __</a:t>
            </a:r>
            <a:r>
              <a:rPr lang="en-US" altLang="en-US" sz="900" dirty="0" err="1">
                <a:latin typeface="Courier New" panose="02070309020205020404" pitchFamily="49" charset="0"/>
              </a:rPr>
              <a:t>syncthreads</a:t>
            </a:r>
            <a:r>
              <a:rPr lang="en-US" altLang="en-US" sz="900" dirty="0">
                <a:solidFill>
                  <a:srgbClr val="666600"/>
                </a:solidFill>
                <a:latin typeface="Courier New" panose="02070309020205020404" pitchFamily="49" charset="0"/>
              </a:rPr>
              <a:t>();</a:t>
            </a:r>
            <a:r>
              <a:rPr lang="en-US" altLang="en-US" sz="900" dirty="0">
                <a:latin typeface="Courier New" panose="02070309020205020404" pitchFamily="49" charset="0"/>
              </a:rPr>
              <a:t> </a:t>
            </a:r>
          </a:p>
          <a:p>
            <a:pPr defTabSz="685800" eaLnBrk="0" fontAlgn="base" hangingPunct="0">
              <a:spcBef>
                <a:spcPct val="0"/>
              </a:spcBef>
              <a:spcAft>
                <a:spcPct val="0"/>
              </a:spcAft>
            </a:pPr>
            <a:r>
              <a:rPr lang="en-US" altLang="en-US" sz="900" dirty="0">
                <a:latin typeface="Courier New" panose="02070309020205020404" pitchFamily="49" charset="0"/>
              </a:rPr>
              <a:t>    d</a:t>
            </a:r>
            <a:r>
              <a:rPr lang="en-US" altLang="en-US" sz="900" dirty="0">
                <a:solidFill>
                  <a:srgbClr val="666600"/>
                </a:solidFill>
                <a:latin typeface="Courier New" panose="02070309020205020404" pitchFamily="49" charset="0"/>
              </a:rPr>
              <a:t>[</a:t>
            </a:r>
            <a:r>
              <a:rPr lang="en-US" altLang="en-US" sz="900" dirty="0">
                <a:latin typeface="Courier New" panose="02070309020205020404" pitchFamily="49" charset="0"/>
              </a:rPr>
              <a:t>t</a:t>
            </a:r>
            <a:r>
              <a:rPr lang="en-US" altLang="en-US" sz="900" dirty="0">
                <a:solidFill>
                  <a:srgbClr val="666600"/>
                </a:solidFill>
                <a:latin typeface="Courier New" panose="02070309020205020404" pitchFamily="49" charset="0"/>
              </a:rPr>
              <a:t>]</a:t>
            </a:r>
            <a:r>
              <a:rPr lang="en-US" altLang="en-US" sz="900" dirty="0">
                <a:latin typeface="Courier New" panose="02070309020205020404" pitchFamily="49" charset="0"/>
              </a:rPr>
              <a:t> </a:t>
            </a:r>
            <a:r>
              <a:rPr lang="en-US" altLang="en-US" sz="900" dirty="0">
                <a:solidFill>
                  <a:srgbClr val="666600"/>
                </a:solidFill>
                <a:latin typeface="Courier New" panose="02070309020205020404" pitchFamily="49" charset="0"/>
              </a:rPr>
              <a:t>=</a:t>
            </a:r>
            <a:r>
              <a:rPr lang="en-US" altLang="en-US" sz="900" dirty="0">
                <a:latin typeface="Courier New" panose="02070309020205020404" pitchFamily="49" charset="0"/>
              </a:rPr>
              <a:t> s</a:t>
            </a:r>
            <a:r>
              <a:rPr lang="en-US" altLang="en-US" sz="900" dirty="0">
                <a:solidFill>
                  <a:srgbClr val="666600"/>
                </a:solidFill>
                <a:latin typeface="Courier New" panose="02070309020205020404" pitchFamily="49" charset="0"/>
              </a:rPr>
              <a:t>[</a:t>
            </a:r>
            <a:r>
              <a:rPr lang="en-US" altLang="en-US" sz="900" dirty="0" err="1">
                <a:latin typeface="Courier New" panose="02070309020205020404" pitchFamily="49" charset="0"/>
              </a:rPr>
              <a:t>tr</a:t>
            </a:r>
            <a:r>
              <a:rPr lang="en-US" altLang="en-US" sz="900" dirty="0">
                <a:solidFill>
                  <a:srgbClr val="666600"/>
                </a:solidFill>
                <a:latin typeface="Courier New" panose="02070309020205020404" pitchFamily="49" charset="0"/>
              </a:rPr>
              <a:t>];</a:t>
            </a:r>
            <a:r>
              <a:rPr lang="en-US" altLang="en-US" sz="900" dirty="0">
                <a:latin typeface="Courier New" panose="02070309020205020404" pitchFamily="49" charset="0"/>
              </a:rPr>
              <a:t> </a:t>
            </a:r>
          </a:p>
          <a:p>
            <a:pPr defTabSz="685800" eaLnBrk="0" fontAlgn="base" hangingPunct="0">
              <a:spcBef>
                <a:spcPct val="0"/>
              </a:spcBef>
              <a:spcAft>
                <a:spcPct val="0"/>
              </a:spcAft>
            </a:pPr>
            <a:r>
              <a:rPr lang="en-US" altLang="en-US" sz="900" dirty="0">
                <a:solidFill>
                  <a:srgbClr val="666600"/>
                </a:solidFill>
                <a:latin typeface="Courier New" panose="02070309020205020404" pitchFamily="49" charset="0"/>
              </a:rPr>
              <a:t>}</a:t>
            </a:r>
            <a:r>
              <a:rPr lang="en-US" altLang="en-US" sz="450" dirty="0">
                <a:solidFill>
                  <a:schemeClr val="tx1"/>
                </a:solidFill>
              </a:rPr>
              <a:t> </a:t>
            </a:r>
            <a:endParaRPr lang="en-US" altLang="en-US" sz="1350" dirty="0">
              <a:solidFill>
                <a:schemeClr val="tx1"/>
              </a:solidFill>
              <a:latin typeface="Arial" panose="020B0604020202020204" pitchFamily="34" charset="0"/>
            </a:endParaRPr>
          </a:p>
        </p:txBody>
      </p:sp>
      <p:cxnSp>
        <p:nvCxnSpPr>
          <p:cNvPr id="7" name="Straight Connector 6"/>
          <p:cNvCxnSpPr>
            <a:cxnSpLocks/>
          </p:cNvCxnSpPr>
          <p:nvPr/>
        </p:nvCxnSpPr>
        <p:spPr>
          <a:xfrm flipV="1">
            <a:off x="5056600" y="2583794"/>
            <a:ext cx="796103"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a:cxnSpLocks/>
          </p:cNvCxnSpPr>
          <p:nvPr/>
        </p:nvCxnSpPr>
        <p:spPr>
          <a:xfrm flipV="1">
            <a:off x="5099760" y="3858678"/>
            <a:ext cx="116586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96850436"/>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9"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alpha val="54000"/>
          </a:schemeClr>
        </a:solidFill>
        <a:effectLst/>
      </p:bgPr>
    </p:bg>
    <p:spTree>
      <p:nvGrpSpPr>
        <p:cNvPr id="1" name="Shape 94"/>
        <p:cNvGrpSpPr/>
        <p:nvPr/>
      </p:nvGrpSpPr>
      <p:grpSpPr>
        <a:xfrm>
          <a:off x="0" y="0"/>
          <a:ext cx="0" cy="0"/>
          <a:chOff x="0" y="0"/>
          <a:chExt cx="0" cy="0"/>
        </a:xfrm>
      </p:grpSpPr>
      <p:sp>
        <p:nvSpPr>
          <p:cNvPr id="95" name="Google Shape;95;p14"/>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US" dirty="0"/>
              <a:t>Outline</a:t>
            </a:r>
            <a:endParaRPr dirty="0"/>
          </a:p>
        </p:txBody>
      </p:sp>
      <p:sp>
        <p:nvSpPr>
          <p:cNvPr id="97" name="Google Shape;97;p14"/>
          <p:cNvSpPr txBox="1">
            <a:spLocks noGrp="1"/>
          </p:cNvSpPr>
          <p:nvPr>
            <p:ph type="body" idx="1"/>
          </p:nvPr>
        </p:nvSpPr>
        <p:spPr>
          <a:prstGeom prst="rect">
            <a:avLst/>
          </a:prstGeom>
        </p:spPr>
        <p:txBody>
          <a:bodyPr spcFirstLastPara="1" wrap="square" lIns="91425" tIns="91425" rIns="91425" bIns="91425" anchor="t" anchorCtr="0">
            <a:noAutofit/>
          </a:bodyPr>
          <a:lstStyle/>
          <a:p>
            <a:r>
              <a:rPr lang="en-US" sz="2000" dirty="0"/>
              <a:t>Lab 1 summary</a:t>
            </a:r>
          </a:p>
          <a:p>
            <a:r>
              <a:rPr lang="en-US" sz="2000" dirty="0"/>
              <a:t>CUDA Memory Model</a:t>
            </a:r>
          </a:p>
          <a:p>
            <a:pPr lvl="1">
              <a:lnSpc>
                <a:spcPct val="100000"/>
              </a:lnSpc>
            </a:pPr>
            <a:r>
              <a:rPr lang="en-US" sz="1800" dirty="0"/>
              <a:t>Overview and Concepts</a:t>
            </a:r>
          </a:p>
          <a:p>
            <a:pPr lvl="1">
              <a:lnSpc>
                <a:spcPct val="100000"/>
              </a:lnSpc>
            </a:pPr>
            <a:r>
              <a:rPr lang="en-US" sz="1800" dirty="0"/>
              <a:t>Global Memory</a:t>
            </a:r>
          </a:p>
          <a:p>
            <a:pPr lvl="1">
              <a:lnSpc>
                <a:spcPct val="100000"/>
              </a:lnSpc>
            </a:pPr>
            <a:r>
              <a:rPr lang="en-US" sz="1800" dirty="0"/>
              <a:t>Registers</a:t>
            </a:r>
          </a:p>
          <a:p>
            <a:pPr lvl="1">
              <a:lnSpc>
                <a:spcPct val="100000"/>
              </a:lnSpc>
            </a:pPr>
            <a:r>
              <a:rPr lang="en-US" sz="1800" dirty="0"/>
              <a:t>Local Memory</a:t>
            </a:r>
          </a:p>
          <a:p>
            <a:pPr lvl="1">
              <a:lnSpc>
                <a:spcPct val="100000"/>
              </a:lnSpc>
            </a:pPr>
            <a:r>
              <a:rPr lang="en-US" sz="1800" dirty="0"/>
              <a:t>Shared Memory</a:t>
            </a:r>
          </a:p>
          <a:p>
            <a:pPr lvl="1">
              <a:lnSpc>
                <a:spcPct val="100000"/>
              </a:lnSpc>
            </a:pPr>
            <a:r>
              <a:rPr lang="en-US" sz="1800" dirty="0"/>
              <a:t>Caches</a:t>
            </a:r>
          </a:p>
          <a:p>
            <a:pPr lvl="1">
              <a:lnSpc>
                <a:spcPct val="100000"/>
              </a:lnSpc>
            </a:pPr>
            <a:r>
              <a:rPr lang="en-US" sz="1800" dirty="0"/>
              <a:t>Constant Memory and Texture Memory</a:t>
            </a:r>
          </a:p>
          <a:p>
            <a:r>
              <a:rPr lang="en-US" sz="2000" dirty="0"/>
              <a:t>Synchronization</a:t>
            </a:r>
          </a:p>
        </p:txBody>
      </p:sp>
      <p:sp>
        <p:nvSpPr>
          <p:cNvPr id="99" name="Google Shape;99;p14"/>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2</a:t>
            </a:fld>
            <a:endParaRPr/>
          </a:p>
        </p:txBody>
      </p:sp>
      <p:grpSp>
        <p:nvGrpSpPr>
          <p:cNvPr id="100" name="Google Shape;100;p14"/>
          <p:cNvGrpSpPr/>
          <p:nvPr/>
        </p:nvGrpSpPr>
        <p:grpSpPr>
          <a:xfrm>
            <a:off x="4397465" y="881213"/>
            <a:ext cx="349060" cy="298882"/>
            <a:chOff x="1934025" y="1001650"/>
            <a:chExt cx="415300" cy="355600"/>
          </a:xfrm>
        </p:grpSpPr>
        <p:sp>
          <p:nvSpPr>
            <p:cNvPr id="101" name="Google Shape;101;p14"/>
            <p:cNvSpPr/>
            <p:nvPr/>
          </p:nvSpPr>
          <p:spPr>
            <a:xfrm>
              <a:off x="1934025" y="1303650"/>
              <a:ext cx="207650" cy="53600"/>
            </a:xfrm>
            <a:custGeom>
              <a:avLst/>
              <a:gdLst/>
              <a:ahLst/>
              <a:cxnLst/>
              <a:rect l="0" t="0" r="0" b="0"/>
              <a:pathLst>
                <a:path w="8306" h="2144" fill="none" extrusionOk="0">
                  <a:moveTo>
                    <a:pt x="1" y="0"/>
                  </a:moveTo>
                  <a:lnTo>
                    <a:pt x="1" y="487"/>
                  </a:lnTo>
                  <a:lnTo>
                    <a:pt x="1" y="487"/>
                  </a:lnTo>
                  <a:lnTo>
                    <a:pt x="25" y="633"/>
                  </a:lnTo>
                  <a:lnTo>
                    <a:pt x="74" y="755"/>
                  </a:lnTo>
                  <a:lnTo>
                    <a:pt x="147" y="853"/>
                  </a:lnTo>
                  <a:lnTo>
                    <a:pt x="245" y="950"/>
                  </a:lnTo>
                  <a:lnTo>
                    <a:pt x="245" y="950"/>
                  </a:lnTo>
                  <a:lnTo>
                    <a:pt x="391" y="1023"/>
                  </a:lnTo>
                  <a:lnTo>
                    <a:pt x="561" y="1047"/>
                  </a:lnTo>
                  <a:lnTo>
                    <a:pt x="561" y="1047"/>
                  </a:lnTo>
                  <a:lnTo>
                    <a:pt x="732" y="1023"/>
                  </a:lnTo>
                  <a:lnTo>
                    <a:pt x="732" y="1023"/>
                  </a:lnTo>
                  <a:lnTo>
                    <a:pt x="1292" y="853"/>
                  </a:lnTo>
                  <a:lnTo>
                    <a:pt x="1657" y="780"/>
                  </a:lnTo>
                  <a:lnTo>
                    <a:pt x="2071" y="682"/>
                  </a:lnTo>
                  <a:lnTo>
                    <a:pt x="2534" y="609"/>
                  </a:lnTo>
                  <a:lnTo>
                    <a:pt x="3021" y="560"/>
                  </a:lnTo>
                  <a:lnTo>
                    <a:pt x="3581" y="512"/>
                  </a:lnTo>
                  <a:lnTo>
                    <a:pt x="4166" y="487"/>
                  </a:lnTo>
                  <a:lnTo>
                    <a:pt x="4166" y="487"/>
                  </a:lnTo>
                  <a:lnTo>
                    <a:pt x="4604" y="512"/>
                  </a:lnTo>
                  <a:lnTo>
                    <a:pt x="5018" y="536"/>
                  </a:lnTo>
                  <a:lnTo>
                    <a:pt x="5408" y="609"/>
                  </a:lnTo>
                  <a:lnTo>
                    <a:pt x="5773" y="682"/>
                  </a:lnTo>
                  <a:lnTo>
                    <a:pt x="6114" y="780"/>
                  </a:lnTo>
                  <a:lnTo>
                    <a:pt x="6431" y="877"/>
                  </a:lnTo>
                  <a:lnTo>
                    <a:pt x="6699" y="999"/>
                  </a:lnTo>
                  <a:lnTo>
                    <a:pt x="6966" y="1120"/>
                  </a:lnTo>
                  <a:lnTo>
                    <a:pt x="7186" y="1242"/>
                  </a:lnTo>
                  <a:lnTo>
                    <a:pt x="7405" y="1388"/>
                  </a:lnTo>
                  <a:lnTo>
                    <a:pt x="7770" y="1656"/>
                  </a:lnTo>
                  <a:lnTo>
                    <a:pt x="8062" y="1924"/>
                  </a:lnTo>
                  <a:lnTo>
                    <a:pt x="8306" y="214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2" name="Google Shape;102;p14"/>
            <p:cNvSpPr/>
            <p:nvPr/>
          </p:nvSpPr>
          <p:spPr>
            <a:xfrm>
              <a:off x="2141650" y="1303650"/>
              <a:ext cx="207675" cy="53600"/>
            </a:xfrm>
            <a:custGeom>
              <a:avLst/>
              <a:gdLst/>
              <a:ahLst/>
              <a:cxnLst/>
              <a:rect l="0" t="0" r="0" b="0"/>
              <a:pathLst>
                <a:path w="8307" h="2144" fill="none" extrusionOk="0">
                  <a:moveTo>
                    <a:pt x="1" y="2143"/>
                  </a:moveTo>
                  <a:lnTo>
                    <a:pt x="1" y="2143"/>
                  </a:lnTo>
                  <a:lnTo>
                    <a:pt x="245" y="1924"/>
                  </a:lnTo>
                  <a:lnTo>
                    <a:pt x="537" y="1656"/>
                  </a:lnTo>
                  <a:lnTo>
                    <a:pt x="902" y="1388"/>
                  </a:lnTo>
                  <a:lnTo>
                    <a:pt x="1121" y="1242"/>
                  </a:lnTo>
                  <a:lnTo>
                    <a:pt x="1341" y="1120"/>
                  </a:lnTo>
                  <a:lnTo>
                    <a:pt x="1608" y="999"/>
                  </a:lnTo>
                  <a:lnTo>
                    <a:pt x="1876" y="877"/>
                  </a:lnTo>
                  <a:lnTo>
                    <a:pt x="2193" y="780"/>
                  </a:lnTo>
                  <a:lnTo>
                    <a:pt x="2534" y="682"/>
                  </a:lnTo>
                  <a:lnTo>
                    <a:pt x="2899" y="609"/>
                  </a:lnTo>
                  <a:lnTo>
                    <a:pt x="3289" y="536"/>
                  </a:lnTo>
                  <a:lnTo>
                    <a:pt x="3703" y="512"/>
                  </a:lnTo>
                  <a:lnTo>
                    <a:pt x="4141" y="487"/>
                  </a:lnTo>
                  <a:lnTo>
                    <a:pt x="4141" y="487"/>
                  </a:lnTo>
                  <a:lnTo>
                    <a:pt x="4726" y="512"/>
                  </a:lnTo>
                  <a:lnTo>
                    <a:pt x="5286" y="560"/>
                  </a:lnTo>
                  <a:lnTo>
                    <a:pt x="5773" y="609"/>
                  </a:lnTo>
                  <a:lnTo>
                    <a:pt x="6236" y="682"/>
                  </a:lnTo>
                  <a:lnTo>
                    <a:pt x="6650" y="780"/>
                  </a:lnTo>
                  <a:lnTo>
                    <a:pt x="7015" y="853"/>
                  </a:lnTo>
                  <a:lnTo>
                    <a:pt x="7575" y="1023"/>
                  </a:lnTo>
                  <a:lnTo>
                    <a:pt x="7575" y="1023"/>
                  </a:lnTo>
                  <a:lnTo>
                    <a:pt x="7746" y="1047"/>
                  </a:lnTo>
                  <a:lnTo>
                    <a:pt x="7746" y="1047"/>
                  </a:lnTo>
                  <a:lnTo>
                    <a:pt x="7916" y="1023"/>
                  </a:lnTo>
                  <a:lnTo>
                    <a:pt x="8062" y="950"/>
                  </a:lnTo>
                  <a:lnTo>
                    <a:pt x="8062" y="950"/>
                  </a:lnTo>
                  <a:lnTo>
                    <a:pt x="8160" y="853"/>
                  </a:lnTo>
                  <a:lnTo>
                    <a:pt x="8233" y="755"/>
                  </a:lnTo>
                  <a:lnTo>
                    <a:pt x="8282" y="633"/>
                  </a:lnTo>
                  <a:lnTo>
                    <a:pt x="8306" y="487"/>
                  </a:lnTo>
                  <a:lnTo>
                    <a:pt x="8306"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3" name="Google Shape;103;p14"/>
            <p:cNvSpPr/>
            <p:nvPr/>
          </p:nvSpPr>
          <p:spPr>
            <a:xfrm>
              <a:off x="1934025" y="1001650"/>
              <a:ext cx="207650" cy="331250"/>
            </a:xfrm>
            <a:custGeom>
              <a:avLst/>
              <a:gdLst/>
              <a:ahLst/>
              <a:cxnLst/>
              <a:rect l="0" t="0" r="0" b="0"/>
              <a:pathLst>
                <a:path w="8306" h="13250" fill="none" extrusionOk="0">
                  <a:moveTo>
                    <a:pt x="8306" y="2192"/>
                  </a:moveTo>
                  <a:lnTo>
                    <a:pt x="8306" y="13249"/>
                  </a:lnTo>
                  <a:lnTo>
                    <a:pt x="8306" y="13249"/>
                  </a:lnTo>
                  <a:lnTo>
                    <a:pt x="8062" y="13030"/>
                  </a:lnTo>
                  <a:lnTo>
                    <a:pt x="7770" y="12762"/>
                  </a:lnTo>
                  <a:lnTo>
                    <a:pt x="7405" y="12494"/>
                  </a:lnTo>
                  <a:lnTo>
                    <a:pt x="7186" y="12348"/>
                  </a:lnTo>
                  <a:lnTo>
                    <a:pt x="6966" y="12226"/>
                  </a:lnTo>
                  <a:lnTo>
                    <a:pt x="6699" y="12105"/>
                  </a:lnTo>
                  <a:lnTo>
                    <a:pt x="6431" y="11983"/>
                  </a:lnTo>
                  <a:lnTo>
                    <a:pt x="6114" y="11885"/>
                  </a:lnTo>
                  <a:lnTo>
                    <a:pt x="5773" y="11788"/>
                  </a:lnTo>
                  <a:lnTo>
                    <a:pt x="5408" y="11715"/>
                  </a:lnTo>
                  <a:lnTo>
                    <a:pt x="5018" y="11642"/>
                  </a:lnTo>
                  <a:lnTo>
                    <a:pt x="4604" y="11617"/>
                  </a:lnTo>
                  <a:lnTo>
                    <a:pt x="4166" y="11593"/>
                  </a:lnTo>
                  <a:lnTo>
                    <a:pt x="4166" y="11593"/>
                  </a:lnTo>
                  <a:lnTo>
                    <a:pt x="3581" y="11617"/>
                  </a:lnTo>
                  <a:lnTo>
                    <a:pt x="3021" y="11666"/>
                  </a:lnTo>
                  <a:lnTo>
                    <a:pt x="2534" y="11715"/>
                  </a:lnTo>
                  <a:lnTo>
                    <a:pt x="2071" y="11788"/>
                  </a:lnTo>
                  <a:lnTo>
                    <a:pt x="1657" y="11885"/>
                  </a:lnTo>
                  <a:lnTo>
                    <a:pt x="1292" y="11958"/>
                  </a:lnTo>
                  <a:lnTo>
                    <a:pt x="732" y="12129"/>
                  </a:lnTo>
                  <a:lnTo>
                    <a:pt x="732" y="12129"/>
                  </a:lnTo>
                  <a:lnTo>
                    <a:pt x="561" y="12153"/>
                  </a:lnTo>
                  <a:lnTo>
                    <a:pt x="561" y="12153"/>
                  </a:lnTo>
                  <a:lnTo>
                    <a:pt x="391" y="12129"/>
                  </a:lnTo>
                  <a:lnTo>
                    <a:pt x="245" y="12056"/>
                  </a:lnTo>
                  <a:lnTo>
                    <a:pt x="245" y="12056"/>
                  </a:lnTo>
                  <a:lnTo>
                    <a:pt x="147" y="11958"/>
                  </a:lnTo>
                  <a:lnTo>
                    <a:pt x="74" y="11861"/>
                  </a:lnTo>
                  <a:lnTo>
                    <a:pt x="25" y="11739"/>
                  </a:lnTo>
                  <a:lnTo>
                    <a:pt x="1" y="11593"/>
                  </a:lnTo>
                  <a:lnTo>
                    <a:pt x="1" y="1656"/>
                  </a:lnTo>
                  <a:lnTo>
                    <a:pt x="1" y="1656"/>
                  </a:lnTo>
                  <a:lnTo>
                    <a:pt x="25" y="1534"/>
                  </a:lnTo>
                  <a:lnTo>
                    <a:pt x="50" y="1437"/>
                  </a:lnTo>
                  <a:lnTo>
                    <a:pt x="123" y="1315"/>
                  </a:lnTo>
                  <a:lnTo>
                    <a:pt x="196" y="1242"/>
                  </a:lnTo>
                  <a:lnTo>
                    <a:pt x="196" y="1242"/>
                  </a:lnTo>
                  <a:lnTo>
                    <a:pt x="342" y="1120"/>
                  </a:lnTo>
                  <a:lnTo>
                    <a:pt x="512" y="974"/>
                  </a:lnTo>
                  <a:lnTo>
                    <a:pt x="926" y="755"/>
                  </a:lnTo>
                  <a:lnTo>
                    <a:pt x="1389" y="536"/>
                  </a:lnTo>
                  <a:lnTo>
                    <a:pt x="1901" y="341"/>
                  </a:lnTo>
                  <a:lnTo>
                    <a:pt x="2461" y="195"/>
                  </a:lnTo>
                  <a:lnTo>
                    <a:pt x="3021" y="73"/>
                  </a:lnTo>
                  <a:lnTo>
                    <a:pt x="3581" y="24"/>
                  </a:lnTo>
                  <a:lnTo>
                    <a:pt x="4166" y="0"/>
                  </a:lnTo>
                  <a:lnTo>
                    <a:pt x="4166" y="0"/>
                  </a:lnTo>
                  <a:lnTo>
                    <a:pt x="4531" y="0"/>
                  </a:lnTo>
                  <a:lnTo>
                    <a:pt x="4872" y="49"/>
                  </a:lnTo>
                  <a:lnTo>
                    <a:pt x="5213" y="98"/>
                  </a:lnTo>
                  <a:lnTo>
                    <a:pt x="5530" y="171"/>
                  </a:lnTo>
                  <a:lnTo>
                    <a:pt x="5822" y="268"/>
                  </a:lnTo>
                  <a:lnTo>
                    <a:pt x="6114" y="365"/>
                  </a:lnTo>
                  <a:lnTo>
                    <a:pt x="6358" y="487"/>
                  </a:lnTo>
                  <a:lnTo>
                    <a:pt x="6626" y="609"/>
                  </a:lnTo>
                  <a:lnTo>
                    <a:pt x="7064" y="901"/>
                  </a:lnTo>
                  <a:lnTo>
                    <a:pt x="7429" y="1169"/>
                  </a:lnTo>
                  <a:lnTo>
                    <a:pt x="7746" y="1437"/>
                  </a:lnTo>
                  <a:lnTo>
                    <a:pt x="8014" y="1681"/>
                  </a:lnTo>
                  <a:lnTo>
                    <a:pt x="8014" y="1681"/>
                  </a:lnTo>
                  <a:lnTo>
                    <a:pt x="8136" y="1802"/>
                  </a:lnTo>
                  <a:lnTo>
                    <a:pt x="8136" y="1802"/>
                  </a:lnTo>
                  <a:lnTo>
                    <a:pt x="8209" y="1875"/>
                  </a:lnTo>
                  <a:lnTo>
                    <a:pt x="8257" y="1973"/>
                  </a:lnTo>
                  <a:lnTo>
                    <a:pt x="8306" y="2095"/>
                  </a:lnTo>
                  <a:lnTo>
                    <a:pt x="8306" y="2192"/>
                  </a:lnTo>
                  <a:lnTo>
                    <a:pt x="8306" y="2192"/>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4" name="Google Shape;104;p14"/>
            <p:cNvSpPr/>
            <p:nvPr/>
          </p:nvSpPr>
          <p:spPr>
            <a:xfrm>
              <a:off x="2141650" y="1001650"/>
              <a:ext cx="207675" cy="331250"/>
            </a:xfrm>
            <a:custGeom>
              <a:avLst/>
              <a:gdLst/>
              <a:ahLst/>
              <a:cxnLst/>
              <a:rect l="0" t="0" r="0" b="0"/>
              <a:pathLst>
                <a:path w="8307" h="13250" fill="none" extrusionOk="0">
                  <a:moveTo>
                    <a:pt x="1" y="2192"/>
                  </a:moveTo>
                  <a:lnTo>
                    <a:pt x="1" y="13249"/>
                  </a:lnTo>
                  <a:lnTo>
                    <a:pt x="1" y="13249"/>
                  </a:lnTo>
                  <a:lnTo>
                    <a:pt x="245" y="13030"/>
                  </a:lnTo>
                  <a:lnTo>
                    <a:pt x="537" y="12762"/>
                  </a:lnTo>
                  <a:lnTo>
                    <a:pt x="902" y="12494"/>
                  </a:lnTo>
                  <a:lnTo>
                    <a:pt x="1121" y="12348"/>
                  </a:lnTo>
                  <a:lnTo>
                    <a:pt x="1341" y="12226"/>
                  </a:lnTo>
                  <a:lnTo>
                    <a:pt x="1608" y="12105"/>
                  </a:lnTo>
                  <a:lnTo>
                    <a:pt x="1876" y="11983"/>
                  </a:lnTo>
                  <a:lnTo>
                    <a:pt x="2193" y="11885"/>
                  </a:lnTo>
                  <a:lnTo>
                    <a:pt x="2534" y="11788"/>
                  </a:lnTo>
                  <a:lnTo>
                    <a:pt x="2899" y="11715"/>
                  </a:lnTo>
                  <a:lnTo>
                    <a:pt x="3289" y="11642"/>
                  </a:lnTo>
                  <a:lnTo>
                    <a:pt x="3703" y="11617"/>
                  </a:lnTo>
                  <a:lnTo>
                    <a:pt x="4141" y="11593"/>
                  </a:lnTo>
                  <a:lnTo>
                    <a:pt x="4141" y="11593"/>
                  </a:lnTo>
                  <a:lnTo>
                    <a:pt x="4726" y="11617"/>
                  </a:lnTo>
                  <a:lnTo>
                    <a:pt x="5286" y="11666"/>
                  </a:lnTo>
                  <a:lnTo>
                    <a:pt x="5773" y="11715"/>
                  </a:lnTo>
                  <a:lnTo>
                    <a:pt x="6236" y="11788"/>
                  </a:lnTo>
                  <a:lnTo>
                    <a:pt x="6650" y="11885"/>
                  </a:lnTo>
                  <a:lnTo>
                    <a:pt x="7015" y="11958"/>
                  </a:lnTo>
                  <a:lnTo>
                    <a:pt x="7575" y="12129"/>
                  </a:lnTo>
                  <a:lnTo>
                    <a:pt x="7575" y="12129"/>
                  </a:lnTo>
                  <a:lnTo>
                    <a:pt x="7746" y="12153"/>
                  </a:lnTo>
                  <a:lnTo>
                    <a:pt x="7746" y="12153"/>
                  </a:lnTo>
                  <a:lnTo>
                    <a:pt x="7916" y="12129"/>
                  </a:lnTo>
                  <a:lnTo>
                    <a:pt x="8062" y="12056"/>
                  </a:lnTo>
                  <a:lnTo>
                    <a:pt x="8062" y="12056"/>
                  </a:lnTo>
                  <a:lnTo>
                    <a:pt x="8160" y="11958"/>
                  </a:lnTo>
                  <a:lnTo>
                    <a:pt x="8233" y="11861"/>
                  </a:lnTo>
                  <a:lnTo>
                    <a:pt x="8282" y="11739"/>
                  </a:lnTo>
                  <a:lnTo>
                    <a:pt x="8306" y="11593"/>
                  </a:lnTo>
                  <a:lnTo>
                    <a:pt x="8306" y="1656"/>
                  </a:lnTo>
                  <a:lnTo>
                    <a:pt x="8306" y="1656"/>
                  </a:lnTo>
                  <a:lnTo>
                    <a:pt x="8282" y="1534"/>
                  </a:lnTo>
                  <a:lnTo>
                    <a:pt x="8257" y="1437"/>
                  </a:lnTo>
                  <a:lnTo>
                    <a:pt x="8184" y="1315"/>
                  </a:lnTo>
                  <a:lnTo>
                    <a:pt x="8111" y="1242"/>
                  </a:lnTo>
                  <a:lnTo>
                    <a:pt x="8111" y="1242"/>
                  </a:lnTo>
                  <a:lnTo>
                    <a:pt x="7965" y="1120"/>
                  </a:lnTo>
                  <a:lnTo>
                    <a:pt x="7795" y="974"/>
                  </a:lnTo>
                  <a:lnTo>
                    <a:pt x="7381" y="755"/>
                  </a:lnTo>
                  <a:lnTo>
                    <a:pt x="6918" y="536"/>
                  </a:lnTo>
                  <a:lnTo>
                    <a:pt x="6406" y="341"/>
                  </a:lnTo>
                  <a:lnTo>
                    <a:pt x="5846" y="195"/>
                  </a:lnTo>
                  <a:lnTo>
                    <a:pt x="5286" y="73"/>
                  </a:lnTo>
                  <a:lnTo>
                    <a:pt x="4726" y="24"/>
                  </a:lnTo>
                  <a:lnTo>
                    <a:pt x="4141" y="0"/>
                  </a:lnTo>
                  <a:lnTo>
                    <a:pt x="4141" y="0"/>
                  </a:lnTo>
                  <a:lnTo>
                    <a:pt x="3776" y="0"/>
                  </a:lnTo>
                  <a:lnTo>
                    <a:pt x="3435" y="49"/>
                  </a:lnTo>
                  <a:lnTo>
                    <a:pt x="3094" y="98"/>
                  </a:lnTo>
                  <a:lnTo>
                    <a:pt x="2777" y="171"/>
                  </a:lnTo>
                  <a:lnTo>
                    <a:pt x="2485" y="268"/>
                  </a:lnTo>
                  <a:lnTo>
                    <a:pt x="2193" y="365"/>
                  </a:lnTo>
                  <a:lnTo>
                    <a:pt x="1949" y="487"/>
                  </a:lnTo>
                  <a:lnTo>
                    <a:pt x="1681" y="609"/>
                  </a:lnTo>
                  <a:lnTo>
                    <a:pt x="1243" y="901"/>
                  </a:lnTo>
                  <a:lnTo>
                    <a:pt x="878" y="1169"/>
                  </a:lnTo>
                  <a:lnTo>
                    <a:pt x="561" y="1437"/>
                  </a:lnTo>
                  <a:lnTo>
                    <a:pt x="293" y="1681"/>
                  </a:lnTo>
                  <a:lnTo>
                    <a:pt x="293" y="1681"/>
                  </a:lnTo>
                  <a:lnTo>
                    <a:pt x="171" y="1802"/>
                  </a:lnTo>
                  <a:lnTo>
                    <a:pt x="171" y="1802"/>
                  </a:lnTo>
                  <a:lnTo>
                    <a:pt x="98" y="1875"/>
                  </a:lnTo>
                  <a:lnTo>
                    <a:pt x="50" y="1973"/>
                  </a:lnTo>
                  <a:lnTo>
                    <a:pt x="1" y="2095"/>
                  </a:lnTo>
                  <a:lnTo>
                    <a:pt x="1" y="2192"/>
                  </a:lnTo>
                  <a:lnTo>
                    <a:pt x="1" y="2192"/>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Tree>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CUDA Memory Model</a:t>
            </a:r>
          </a:p>
        </p:txBody>
      </p:sp>
      <p:sp>
        <p:nvSpPr>
          <p:cNvPr id="6" name="Text Placeholder 5"/>
          <p:cNvSpPr>
            <a:spLocks noGrp="1"/>
          </p:cNvSpPr>
          <p:nvPr>
            <p:ph type="body" idx="1"/>
          </p:nvPr>
        </p:nvSpPr>
        <p:spPr/>
        <p:txBody>
          <a:bodyPr/>
          <a:lstStyle/>
          <a:p>
            <a:r>
              <a:rPr lang="en-US" dirty="0"/>
              <a:t>Shared Memory</a:t>
            </a:r>
          </a:p>
          <a:p>
            <a:pPr lvl="1"/>
            <a:r>
              <a:rPr lang="en-US" dirty="0"/>
              <a:t>It can be declared in the kernel (statically) or in the kernel call (dynamically).</a:t>
            </a:r>
          </a:p>
          <a:p>
            <a:pPr lvl="1"/>
            <a:r>
              <a:rPr lang="en-US" dirty="0"/>
              <a:t>Use attribute: __shared__</a:t>
            </a:r>
          </a:p>
          <a:p>
            <a:pPr lvl="1"/>
            <a:endParaRPr lang="en-US" dirty="0"/>
          </a:p>
          <a:p>
            <a:pPr lvl="1"/>
            <a:endParaRPr lang="en-US" dirty="0"/>
          </a:p>
        </p:txBody>
      </p:sp>
      <p:sp>
        <p:nvSpPr>
          <p:cNvPr id="13" name="Rectangle 6"/>
          <p:cNvSpPr>
            <a:spLocks noChangeArrowheads="1"/>
          </p:cNvSpPr>
          <p:nvPr/>
        </p:nvSpPr>
        <p:spPr bwMode="auto">
          <a:xfrm>
            <a:off x="3463643" y="2158766"/>
            <a:ext cx="5537186" cy="2044299"/>
          </a:xfrm>
          <a:prstGeom prst="rect">
            <a:avLst/>
          </a:prstGeom>
          <a:solidFill>
            <a:schemeClr val="bg1"/>
          </a:solidFill>
          <a:ln>
            <a:noFill/>
          </a:ln>
          <a:effectLst/>
          <a:extLst/>
        </p:spPr>
        <p:txBody>
          <a:bodyPr vert="horz" wrap="square" lIns="0" tIns="0" rIns="0" bIns="35708" numCol="1" anchor="ctr" anchorCtr="0" compatLnSpc="1">
            <a:prstTxWarp prst="textNoShape">
              <a:avLst/>
            </a:prstTxWarp>
            <a:spAutoFit/>
          </a:bodyPr>
          <a:lstStyle/>
          <a:p>
            <a:pPr defTabSz="685800" eaLnBrk="0" fontAlgn="base" hangingPunct="0">
              <a:spcBef>
                <a:spcPct val="0"/>
              </a:spcBef>
              <a:spcAft>
                <a:spcPct val="0"/>
              </a:spcAft>
              <a:buClrTx/>
            </a:pPr>
            <a:r>
              <a:rPr lang="en-US" altLang="en-US" sz="900" dirty="0">
                <a:solidFill>
                  <a:srgbClr val="880000"/>
                </a:solidFill>
                <a:latin typeface="Courier New" panose="02070309020205020404" pitchFamily="49" charset="0"/>
                <a:cs typeface="Courier New" panose="02070309020205020404" pitchFamily="49" charset="0"/>
              </a:rPr>
              <a:t>…</a:t>
            </a:r>
          </a:p>
          <a:p>
            <a:pPr defTabSz="685800" eaLnBrk="0" fontAlgn="base" hangingPunct="0">
              <a:spcBef>
                <a:spcPct val="0"/>
              </a:spcBef>
              <a:spcAft>
                <a:spcPct val="0"/>
              </a:spcAft>
              <a:buClrTx/>
            </a:pPr>
            <a:r>
              <a:rPr lang="en-US" altLang="en-US" sz="900" dirty="0">
                <a:solidFill>
                  <a:srgbClr val="880000"/>
                </a:solidFill>
                <a:latin typeface="Courier New" panose="02070309020205020404" pitchFamily="49" charset="0"/>
                <a:cs typeface="Courier New" panose="02070309020205020404" pitchFamily="49" charset="0"/>
              </a:rPr>
              <a:t>// run version with static shared memory</a:t>
            </a:r>
            <a:r>
              <a:rPr lang="en-US" altLang="en-US" sz="900" dirty="0">
                <a:latin typeface="Courier New" panose="02070309020205020404" pitchFamily="49" charset="0"/>
                <a:cs typeface="Courier New" panose="02070309020205020404" pitchFamily="49" charset="0"/>
              </a:rPr>
              <a:t> </a:t>
            </a:r>
          </a:p>
          <a:p>
            <a:pPr defTabSz="685800" eaLnBrk="0" fontAlgn="base" hangingPunct="0">
              <a:spcBef>
                <a:spcPct val="0"/>
              </a:spcBef>
              <a:spcAft>
                <a:spcPct val="0"/>
              </a:spcAft>
              <a:buClrTx/>
            </a:pPr>
            <a:r>
              <a:rPr lang="en-US" altLang="en-US" sz="900" dirty="0" err="1">
                <a:latin typeface="Courier New" panose="02070309020205020404" pitchFamily="49" charset="0"/>
                <a:cs typeface="Courier New" panose="02070309020205020404" pitchFamily="49" charset="0"/>
              </a:rPr>
              <a:t>cudaMemcpy</a:t>
            </a:r>
            <a:r>
              <a:rPr lang="en-US" altLang="en-US" sz="900" dirty="0">
                <a:solidFill>
                  <a:srgbClr val="666600"/>
                </a:solidFill>
                <a:latin typeface="Courier New" panose="02070309020205020404" pitchFamily="49" charset="0"/>
                <a:cs typeface="Courier New" panose="02070309020205020404" pitchFamily="49" charset="0"/>
              </a:rPr>
              <a:t>(</a:t>
            </a:r>
            <a:r>
              <a:rPr lang="en-US" altLang="en-US" sz="900" dirty="0" err="1">
                <a:latin typeface="Courier New" panose="02070309020205020404" pitchFamily="49" charset="0"/>
                <a:cs typeface="Courier New" panose="02070309020205020404" pitchFamily="49" charset="0"/>
              </a:rPr>
              <a:t>d_d</a:t>
            </a:r>
            <a:r>
              <a:rPr lang="en-US" altLang="en-US" sz="900" dirty="0">
                <a:solidFill>
                  <a:srgbClr val="666600"/>
                </a:solidFill>
                <a:latin typeface="Courier New" panose="02070309020205020404" pitchFamily="49" charset="0"/>
                <a:cs typeface="Courier New" panose="02070309020205020404" pitchFamily="49" charset="0"/>
              </a:rPr>
              <a:t>,</a:t>
            </a:r>
            <a:r>
              <a:rPr lang="en-US" altLang="en-US" sz="900" dirty="0">
                <a:latin typeface="Courier New" panose="02070309020205020404" pitchFamily="49" charset="0"/>
                <a:cs typeface="Courier New" panose="02070309020205020404" pitchFamily="49" charset="0"/>
              </a:rPr>
              <a:t> a</a:t>
            </a:r>
            <a:r>
              <a:rPr lang="en-US" altLang="en-US" sz="900" dirty="0">
                <a:solidFill>
                  <a:srgbClr val="666600"/>
                </a:solidFill>
                <a:latin typeface="Courier New" panose="02070309020205020404" pitchFamily="49" charset="0"/>
                <a:cs typeface="Courier New" panose="02070309020205020404" pitchFamily="49" charset="0"/>
              </a:rPr>
              <a:t>,</a:t>
            </a:r>
            <a:r>
              <a:rPr lang="en-US" altLang="en-US" sz="900" dirty="0">
                <a:latin typeface="Courier New" panose="02070309020205020404" pitchFamily="49" charset="0"/>
                <a:cs typeface="Courier New" panose="02070309020205020404" pitchFamily="49" charset="0"/>
              </a:rPr>
              <a:t> n</a:t>
            </a:r>
            <a:r>
              <a:rPr lang="en-US" altLang="en-US" sz="900" dirty="0">
                <a:solidFill>
                  <a:srgbClr val="666600"/>
                </a:solidFill>
                <a:latin typeface="Courier New" panose="02070309020205020404" pitchFamily="49" charset="0"/>
                <a:cs typeface="Courier New" panose="02070309020205020404" pitchFamily="49" charset="0"/>
              </a:rPr>
              <a:t>*</a:t>
            </a:r>
            <a:r>
              <a:rPr lang="en-US" altLang="en-US" sz="900" dirty="0" err="1">
                <a:solidFill>
                  <a:srgbClr val="000088"/>
                </a:solidFill>
                <a:latin typeface="Courier New" panose="02070309020205020404" pitchFamily="49" charset="0"/>
                <a:cs typeface="Courier New" panose="02070309020205020404" pitchFamily="49" charset="0"/>
              </a:rPr>
              <a:t>sizeof</a:t>
            </a:r>
            <a:r>
              <a:rPr lang="en-US" altLang="en-US" sz="900" dirty="0">
                <a:solidFill>
                  <a:srgbClr val="666600"/>
                </a:solidFill>
                <a:latin typeface="Courier New" panose="02070309020205020404" pitchFamily="49" charset="0"/>
                <a:cs typeface="Courier New" panose="02070309020205020404" pitchFamily="49" charset="0"/>
              </a:rPr>
              <a:t>(</a:t>
            </a:r>
            <a:r>
              <a:rPr lang="en-US" altLang="en-US" sz="900" dirty="0" err="1">
                <a:solidFill>
                  <a:srgbClr val="000088"/>
                </a:solidFill>
                <a:latin typeface="Courier New" panose="02070309020205020404" pitchFamily="49" charset="0"/>
                <a:cs typeface="Courier New" panose="02070309020205020404" pitchFamily="49" charset="0"/>
              </a:rPr>
              <a:t>int</a:t>
            </a:r>
            <a:r>
              <a:rPr lang="en-US" altLang="en-US" sz="900" dirty="0">
                <a:solidFill>
                  <a:srgbClr val="666600"/>
                </a:solidFill>
                <a:latin typeface="Courier New" panose="02070309020205020404" pitchFamily="49" charset="0"/>
                <a:cs typeface="Courier New" panose="02070309020205020404" pitchFamily="49" charset="0"/>
              </a:rPr>
              <a:t>),</a:t>
            </a:r>
            <a:r>
              <a:rPr lang="en-US" altLang="en-US" sz="900" dirty="0">
                <a:latin typeface="Courier New" panose="02070309020205020404" pitchFamily="49" charset="0"/>
                <a:cs typeface="Courier New" panose="02070309020205020404" pitchFamily="49" charset="0"/>
              </a:rPr>
              <a:t> </a:t>
            </a:r>
            <a:r>
              <a:rPr lang="en-US" altLang="en-US" sz="900" dirty="0" err="1">
                <a:latin typeface="Courier New" panose="02070309020205020404" pitchFamily="49" charset="0"/>
                <a:cs typeface="Courier New" panose="02070309020205020404" pitchFamily="49" charset="0"/>
              </a:rPr>
              <a:t>cudaMemcpyHostToDevice</a:t>
            </a:r>
            <a:r>
              <a:rPr lang="en-US" altLang="en-US" sz="900" dirty="0">
                <a:solidFill>
                  <a:srgbClr val="666600"/>
                </a:solidFill>
                <a:latin typeface="Courier New" panose="02070309020205020404" pitchFamily="49" charset="0"/>
                <a:cs typeface="Courier New" panose="02070309020205020404" pitchFamily="49" charset="0"/>
              </a:rPr>
              <a:t>);</a:t>
            </a:r>
            <a:r>
              <a:rPr lang="en-US" altLang="en-US" sz="900" dirty="0">
                <a:latin typeface="Courier New" panose="02070309020205020404" pitchFamily="49" charset="0"/>
                <a:cs typeface="Courier New" panose="02070309020205020404" pitchFamily="49" charset="0"/>
              </a:rPr>
              <a:t> </a:t>
            </a:r>
          </a:p>
          <a:p>
            <a:pPr defTabSz="685800" eaLnBrk="0" fontAlgn="base" hangingPunct="0">
              <a:spcBef>
                <a:spcPct val="0"/>
              </a:spcBef>
              <a:spcAft>
                <a:spcPct val="0"/>
              </a:spcAft>
              <a:buClrTx/>
            </a:pPr>
            <a:r>
              <a:rPr lang="en-US" altLang="en-US" sz="900" dirty="0" err="1">
                <a:latin typeface="Courier New" panose="02070309020205020404" pitchFamily="49" charset="0"/>
                <a:cs typeface="Courier New" panose="02070309020205020404" pitchFamily="49" charset="0"/>
              </a:rPr>
              <a:t>staticReverse</a:t>
            </a:r>
            <a:r>
              <a:rPr lang="en-US" altLang="en-US" sz="900" dirty="0">
                <a:solidFill>
                  <a:srgbClr val="666600"/>
                </a:solidFill>
                <a:latin typeface="Courier New" panose="02070309020205020404" pitchFamily="49" charset="0"/>
                <a:cs typeface="Courier New" panose="02070309020205020404" pitchFamily="49" charset="0"/>
              </a:rPr>
              <a:t>&lt;&lt;&lt;</a:t>
            </a:r>
            <a:r>
              <a:rPr lang="en-US" altLang="en-US" sz="900" dirty="0">
                <a:solidFill>
                  <a:srgbClr val="006666"/>
                </a:solidFill>
                <a:latin typeface="Courier New" panose="02070309020205020404" pitchFamily="49" charset="0"/>
                <a:cs typeface="Courier New" panose="02070309020205020404" pitchFamily="49" charset="0"/>
              </a:rPr>
              <a:t>1</a:t>
            </a:r>
            <a:r>
              <a:rPr lang="en-US" altLang="en-US" sz="900" dirty="0">
                <a:solidFill>
                  <a:srgbClr val="666600"/>
                </a:solidFill>
                <a:latin typeface="Courier New" panose="02070309020205020404" pitchFamily="49" charset="0"/>
                <a:cs typeface="Courier New" panose="02070309020205020404" pitchFamily="49" charset="0"/>
              </a:rPr>
              <a:t>,</a:t>
            </a:r>
            <a:r>
              <a:rPr lang="en-US" altLang="en-US" sz="900" dirty="0">
                <a:latin typeface="Courier New" panose="02070309020205020404" pitchFamily="49" charset="0"/>
                <a:cs typeface="Courier New" panose="02070309020205020404" pitchFamily="49" charset="0"/>
              </a:rPr>
              <a:t>n</a:t>
            </a:r>
            <a:r>
              <a:rPr lang="en-US" altLang="en-US" sz="900" dirty="0">
                <a:solidFill>
                  <a:srgbClr val="666600"/>
                </a:solidFill>
                <a:latin typeface="Courier New" panose="02070309020205020404" pitchFamily="49" charset="0"/>
                <a:cs typeface="Courier New" panose="02070309020205020404" pitchFamily="49" charset="0"/>
              </a:rPr>
              <a:t>&gt;&gt;&gt;(</a:t>
            </a:r>
            <a:r>
              <a:rPr lang="en-US" altLang="en-US" sz="900" dirty="0" err="1">
                <a:latin typeface="Courier New" panose="02070309020205020404" pitchFamily="49" charset="0"/>
                <a:cs typeface="Courier New" panose="02070309020205020404" pitchFamily="49" charset="0"/>
              </a:rPr>
              <a:t>d_d</a:t>
            </a:r>
            <a:r>
              <a:rPr lang="en-US" altLang="en-US" sz="900" dirty="0">
                <a:solidFill>
                  <a:srgbClr val="666600"/>
                </a:solidFill>
                <a:latin typeface="Courier New" panose="02070309020205020404" pitchFamily="49" charset="0"/>
                <a:cs typeface="Courier New" panose="02070309020205020404" pitchFamily="49" charset="0"/>
              </a:rPr>
              <a:t>,</a:t>
            </a:r>
            <a:r>
              <a:rPr lang="en-US" altLang="en-US" sz="900" dirty="0">
                <a:latin typeface="Courier New" panose="02070309020205020404" pitchFamily="49" charset="0"/>
                <a:cs typeface="Courier New" panose="02070309020205020404" pitchFamily="49" charset="0"/>
              </a:rPr>
              <a:t> n</a:t>
            </a:r>
            <a:r>
              <a:rPr lang="en-US" altLang="en-US" sz="900" dirty="0">
                <a:solidFill>
                  <a:srgbClr val="666600"/>
                </a:solidFill>
                <a:latin typeface="Courier New" panose="02070309020205020404" pitchFamily="49" charset="0"/>
                <a:cs typeface="Courier New" panose="02070309020205020404" pitchFamily="49" charset="0"/>
              </a:rPr>
              <a:t>);</a:t>
            </a:r>
            <a:r>
              <a:rPr lang="en-US" altLang="en-US" sz="900" dirty="0">
                <a:latin typeface="Courier New" panose="02070309020205020404" pitchFamily="49" charset="0"/>
                <a:cs typeface="Courier New" panose="02070309020205020404" pitchFamily="49" charset="0"/>
              </a:rPr>
              <a:t> </a:t>
            </a:r>
          </a:p>
          <a:p>
            <a:pPr defTabSz="685800" eaLnBrk="0" fontAlgn="base" hangingPunct="0">
              <a:spcBef>
                <a:spcPct val="0"/>
              </a:spcBef>
              <a:spcAft>
                <a:spcPct val="0"/>
              </a:spcAft>
              <a:buClrTx/>
            </a:pPr>
            <a:r>
              <a:rPr lang="en-US" altLang="en-US" sz="900" dirty="0" err="1">
                <a:latin typeface="Courier New" panose="02070309020205020404" pitchFamily="49" charset="0"/>
                <a:cs typeface="Courier New" panose="02070309020205020404" pitchFamily="49" charset="0"/>
              </a:rPr>
              <a:t>cudaMemcpy</a:t>
            </a:r>
            <a:r>
              <a:rPr lang="en-US" altLang="en-US" sz="900" dirty="0">
                <a:solidFill>
                  <a:srgbClr val="666600"/>
                </a:solidFill>
                <a:latin typeface="Courier New" panose="02070309020205020404" pitchFamily="49" charset="0"/>
                <a:cs typeface="Courier New" panose="02070309020205020404" pitchFamily="49" charset="0"/>
              </a:rPr>
              <a:t>(</a:t>
            </a:r>
            <a:r>
              <a:rPr lang="en-US" altLang="en-US" sz="900" dirty="0">
                <a:latin typeface="Courier New" panose="02070309020205020404" pitchFamily="49" charset="0"/>
                <a:cs typeface="Courier New" panose="02070309020205020404" pitchFamily="49" charset="0"/>
              </a:rPr>
              <a:t>d</a:t>
            </a:r>
            <a:r>
              <a:rPr lang="en-US" altLang="en-US" sz="900" dirty="0">
                <a:solidFill>
                  <a:srgbClr val="666600"/>
                </a:solidFill>
                <a:latin typeface="Courier New" panose="02070309020205020404" pitchFamily="49" charset="0"/>
                <a:cs typeface="Courier New" panose="02070309020205020404" pitchFamily="49" charset="0"/>
              </a:rPr>
              <a:t>,</a:t>
            </a:r>
            <a:r>
              <a:rPr lang="en-US" altLang="en-US" sz="900" dirty="0">
                <a:latin typeface="Courier New" panose="02070309020205020404" pitchFamily="49" charset="0"/>
                <a:cs typeface="Courier New" panose="02070309020205020404" pitchFamily="49" charset="0"/>
              </a:rPr>
              <a:t> </a:t>
            </a:r>
            <a:r>
              <a:rPr lang="en-US" altLang="en-US" sz="900" dirty="0" err="1">
                <a:latin typeface="Courier New" panose="02070309020205020404" pitchFamily="49" charset="0"/>
                <a:cs typeface="Courier New" panose="02070309020205020404" pitchFamily="49" charset="0"/>
              </a:rPr>
              <a:t>d_d</a:t>
            </a:r>
            <a:r>
              <a:rPr lang="en-US" altLang="en-US" sz="900" dirty="0">
                <a:solidFill>
                  <a:srgbClr val="666600"/>
                </a:solidFill>
                <a:latin typeface="Courier New" panose="02070309020205020404" pitchFamily="49" charset="0"/>
                <a:cs typeface="Courier New" panose="02070309020205020404" pitchFamily="49" charset="0"/>
              </a:rPr>
              <a:t>,</a:t>
            </a:r>
            <a:r>
              <a:rPr lang="en-US" altLang="en-US" sz="900" dirty="0">
                <a:latin typeface="Courier New" panose="02070309020205020404" pitchFamily="49" charset="0"/>
                <a:cs typeface="Courier New" panose="02070309020205020404" pitchFamily="49" charset="0"/>
              </a:rPr>
              <a:t> n</a:t>
            </a:r>
            <a:r>
              <a:rPr lang="en-US" altLang="en-US" sz="900" dirty="0">
                <a:solidFill>
                  <a:srgbClr val="666600"/>
                </a:solidFill>
                <a:latin typeface="Courier New" panose="02070309020205020404" pitchFamily="49" charset="0"/>
                <a:cs typeface="Courier New" panose="02070309020205020404" pitchFamily="49" charset="0"/>
              </a:rPr>
              <a:t>*</a:t>
            </a:r>
            <a:r>
              <a:rPr lang="en-US" altLang="en-US" sz="900" dirty="0" err="1">
                <a:solidFill>
                  <a:srgbClr val="000088"/>
                </a:solidFill>
                <a:latin typeface="Courier New" panose="02070309020205020404" pitchFamily="49" charset="0"/>
                <a:cs typeface="Courier New" panose="02070309020205020404" pitchFamily="49" charset="0"/>
              </a:rPr>
              <a:t>sizeof</a:t>
            </a:r>
            <a:r>
              <a:rPr lang="en-US" altLang="en-US" sz="900" dirty="0">
                <a:solidFill>
                  <a:srgbClr val="666600"/>
                </a:solidFill>
                <a:latin typeface="Courier New" panose="02070309020205020404" pitchFamily="49" charset="0"/>
                <a:cs typeface="Courier New" panose="02070309020205020404" pitchFamily="49" charset="0"/>
              </a:rPr>
              <a:t>(</a:t>
            </a:r>
            <a:r>
              <a:rPr lang="en-US" altLang="en-US" sz="900" dirty="0" err="1">
                <a:solidFill>
                  <a:srgbClr val="000088"/>
                </a:solidFill>
                <a:latin typeface="Courier New" panose="02070309020205020404" pitchFamily="49" charset="0"/>
                <a:cs typeface="Courier New" panose="02070309020205020404" pitchFamily="49" charset="0"/>
              </a:rPr>
              <a:t>int</a:t>
            </a:r>
            <a:r>
              <a:rPr lang="en-US" altLang="en-US" sz="900" dirty="0">
                <a:solidFill>
                  <a:srgbClr val="666600"/>
                </a:solidFill>
                <a:latin typeface="Courier New" panose="02070309020205020404" pitchFamily="49" charset="0"/>
                <a:cs typeface="Courier New" panose="02070309020205020404" pitchFamily="49" charset="0"/>
              </a:rPr>
              <a:t>),</a:t>
            </a:r>
            <a:r>
              <a:rPr lang="en-US" altLang="en-US" sz="900" dirty="0">
                <a:latin typeface="Courier New" panose="02070309020205020404" pitchFamily="49" charset="0"/>
                <a:cs typeface="Courier New" panose="02070309020205020404" pitchFamily="49" charset="0"/>
              </a:rPr>
              <a:t> </a:t>
            </a:r>
            <a:r>
              <a:rPr lang="en-US" altLang="en-US" sz="900" dirty="0" err="1">
                <a:latin typeface="Courier New" panose="02070309020205020404" pitchFamily="49" charset="0"/>
                <a:cs typeface="Courier New" panose="02070309020205020404" pitchFamily="49" charset="0"/>
              </a:rPr>
              <a:t>cudaMemcpyDeviceToHost</a:t>
            </a:r>
            <a:r>
              <a:rPr lang="en-US" altLang="en-US" sz="900" dirty="0">
                <a:solidFill>
                  <a:srgbClr val="666600"/>
                </a:solidFill>
                <a:latin typeface="Courier New" panose="02070309020205020404" pitchFamily="49" charset="0"/>
                <a:cs typeface="Courier New" panose="02070309020205020404" pitchFamily="49" charset="0"/>
              </a:rPr>
              <a:t>);</a:t>
            </a:r>
            <a:r>
              <a:rPr lang="en-US" altLang="en-US" sz="900" dirty="0">
                <a:latin typeface="Courier New" panose="02070309020205020404" pitchFamily="49" charset="0"/>
                <a:cs typeface="Courier New" panose="02070309020205020404" pitchFamily="49" charset="0"/>
              </a:rPr>
              <a:t> </a:t>
            </a:r>
          </a:p>
          <a:p>
            <a:pPr defTabSz="685800" eaLnBrk="0" fontAlgn="base" hangingPunct="0">
              <a:spcBef>
                <a:spcPct val="0"/>
              </a:spcBef>
              <a:spcAft>
                <a:spcPct val="0"/>
              </a:spcAft>
              <a:buClrTx/>
            </a:pPr>
            <a:r>
              <a:rPr lang="en-US" altLang="en-US" sz="900" dirty="0">
                <a:solidFill>
                  <a:srgbClr val="000088"/>
                </a:solidFill>
                <a:latin typeface="Courier New" panose="02070309020205020404" pitchFamily="49" charset="0"/>
                <a:cs typeface="Courier New" panose="02070309020205020404" pitchFamily="49" charset="0"/>
              </a:rPr>
              <a:t>for</a:t>
            </a:r>
            <a:r>
              <a:rPr lang="en-US" altLang="en-US" sz="900" dirty="0">
                <a:latin typeface="Courier New" panose="02070309020205020404" pitchFamily="49" charset="0"/>
                <a:cs typeface="Courier New" panose="02070309020205020404" pitchFamily="49" charset="0"/>
              </a:rPr>
              <a:t> </a:t>
            </a:r>
            <a:r>
              <a:rPr lang="en-US" altLang="en-US" sz="900" dirty="0">
                <a:solidFill>
                  <a:srgbClr val="666600"/>
                </a:solidFill>
                <a:latin typeface="Courier New" panose="02070309020205020404" pitchFamily="49" charset="0"/>
                <a:cs typeface="Courier New" panose="02070309020205020404" pitchFamily="49" charset="0"/>
              </a:rPr>
              <a:t>(</a:t>
            </a:r>
            <a:r>
              <a:rPr lang="en-US" altLang="en-US" sz="900" dirty="0" err="1">
                <a:solidFill>
                  <a:srgbClr val="000088"/>
                </a:solidFill>
                <a:latin typeface="Courier New" panose="02070309020205020404" pitchFamily="49" charset="0"/>
                <a:cs typeface="Courier New" panose="02070309020205020404" pitchFamily="49" charset="0"/>
              </a:rPr>
              <a:t>int</a:t>
            </a:r>
            <a:r>
              <a:rPr lang="en-US" altLang="en-US" sz="900" dirty="0">
                <a:latin typeface="Courier New" panose="02070309020205020404" pitchFamily="49" charset="0"/>
                <a:cs typeface="Courier New" panose="02070309020205020404" pitchFamily="49" charset="0"/>
              </a:rPr>
              <a:t> </a:t>
            </a:r>
            <a:r>
              <a:rPr lang="en-US" altLang="en-US" sz="900" dirty="0" err="1">
                <a:latin typeface="Courier New" panose="02070309020205020404" pitchFamily="49" charset="0"/>
                <a:cs typeface="Courier New" panose="02070309020205020404" pitchFamily="49" charset="0"/>
              </a:rPr>
              <a:t>i</a:t>
            </a:r>
            <a:r>
              <a:rPr lang="en-US" altLang="en-US" sz="900" dirty="0">
                <a:latin typeface="Courier New" panose="02070309020205020404" pitchFamily="49" charset="0"/>
                <a:cs typeface="Courier New" panose="02070309020205020404" pitchFamily="49" charset="0"/>
              </a:rPr>
              <a:t> </a:t>
            </a:r>
            <a:r>
              <a:rPr lang="en-US" altLang="en-US" sz="900" dirty="0">
                <a:solidFill>
                  <a:srgbClr val="666600"/>
                </a:solidFill>
                <a:latin typeface="Courier New" panose="02070309020205020404" pitchFamily="49" charset="0"/>
                <a:cs typeface="Courier New" panose="02070309020205020404" pitchFamily="49" charset="0"/>
              </a:rPr>
              <a:t>=</a:t>
            </a:r>
            <a:r>
              <a:rPr lang="en-US" altLang="en-US" sz="900" dirty="0">
                <a:latin typeface="Courier New" panose="02070309020205020404" pitchFamily="49" charset="0"/>
                <a:cs typeface="Courier New" panose="02070309020205020404" pitchFamily="49" charset="0"/>
              </a:rPr>
              <a:t> </a:t>
            </a:r>
            <a:r>
              <a:rPr lang="en-US" altLang="en-US" sz="900" dirty="0">
                <a:solidFill>
                  <a:srgbClr val="006666"/>
                </a:solidFill>
                <a:latin typeface="Courier New" panose="02070309020205020404" pitchFamily="49" charset="0"/>
                <a:cs typeface="Courier New" panose="02070309020205020404" pitchFamily="49" charset="0"/>
              </a:rPr>
              <a:t>0</a:t>
            </a:r>
            <a:r>
              <a:rPr lang="en-US" altLang="en-US" sz="900" dirty="0">
                <a:solidFill>
                  <a:srgbClr val="666600"/>
                </a:solidFill>
                <a:latin typeface="Courier New" panose="02070309020205020404" pitchFamily="49" charset="0"/>
                <a:cs typeface="Courier New" panose="02070309020205020404" pitchFamily="49" charset="0"/>
              </a:rPr>
              <a:t>;</a:t>
            </a:r>
            <a:r>
              <a:rPr lang="en-US" altLang="en-US" sz="900" dirty="0">
                <a:latin typeface="Courier New" panose="02070309020205020404" pitchFamily="49" charset="0"/>
                <a:cs typeface="Courier New" panose="02070309020205020404" pitchFamily="49" charset="0"/>
              </a:rPr>
              <a:t> </a:t>
            </a:r>
            <a:r>
              <a:rPr lang="en-US" altLang="en-US" sz="900" dirty="0" err="1">
                <a:latin typeface="Courier New" panose="02070309020205020404" pitchFamily="49" charset="0"/>
                <a:cs typeface="Courier New" panose="02070309020205020404" pitchFamily="49" charset="0"/>
              </a:rPr>
              <a:t>i</a:t>
            </a:r>
            <a:r>
              <a:rPr lang="en-US" altLang="en-US" sz="900" dirty="0">
                <a:latin typeface="Courier New" panose="02070309020205020404" pitchFamily="49" charset="0"/>
                <a:cs typeface="Courier New" panose="02070309020205020404" pitchFamily="49" charset="0"/>
              </a:rPr>
              <a:t> </a:t>
            </a:r>
            <a:r>
              <a:rPr lang="en-US" altLang="en-US" sz="900" dirty="0">
                <a:solidFill>
                  <a:srgbClr val="666600"/>
                </a:solidFill>
                <a:latin typeface="Courier New" panose="02070309020205020404" pitchFamily="49" charset="0"/>
                <a:cs typeface="Courier New" panose="02070309020205020404" pitchFamily="49" charset="0"/>
              </a:rPr>
              <a:t>&lt;</a:t>
            </a:r>
            <a:r>
              <a:rPr lang="en-US" altLang="en-US" sz="900" dirty="0">
                <a:latin typeface="Courier New" panose="02070309020205020404" pitchFamily="49" charset="0"/>
                <a:cs typeface="Courier New" panose="02070309020205020404" pitchFamily="49" charset="0"/>
              </a:rPr>
              <a:t> n</a:t>
            </a:r>
            <a:r>
              <a:rPr lang="en-US" altLang="en-US" sz="900" dirty="0">
                <a:solidFill>
                  <a:srgbClr val="666600"/>
                </a:solidFill>
                <a:latin typeface="Courier New" panose="02070309020205020404" pitchFamily="49" charset="0"/>
                <a:cs typeface="Courier New" panose="02070309020205020404" pitchFamily="49" charset="0"/>
              </a:rPr>
              <a:t>;</a:t>
            </a:r>
            <a:r>
              <a:rPr lang="en-US" altLang="en-US" sz="900" dirty="0">
                <a:latin typeface="Courier New" panose="02070309020205020404" pitchFamily="49" charset="0"/>
                <a:cs typeface="Courier New" panose="02070309020205020404" pitchFamily="49" charset="0"/>
              </a:rPr>
              <a:t> </a:t>
            </a:r>
            <a:r>
              <a:rPr lang="en-US" altLang="en-US" sz="900" dirty="0" err="1">
                <a:latin typeface="Courier New" panose="02070309020205020404" pitchFamily="49" charset="0"/>
                <a:cs typeface="Courier New" panose="02070309020205020404" pitchFamily="49" charset="0"/>
              </a:rPr>
              <a:t>i</a:t>
            </a:r>
            <a:r>
              <a:rPr lang="en-US" altLang="en-US" sz="900" dirty="0">
                <a:solidFill>
                  <a:srgbClr val="666600"/>
                </a:solidFill>
                <a:latin typeface="Courier New" panose="02070309020205020404" pitchFamily="49" charset="0"/>
                <a:cs typeface="Courier New" panose="02070309020205020404" pitchFamily="49" charset="0"/>
              </a:rPr>
              <a:t>++)</a:t>
            </a:r>
            <a:r>
              <a:rPr lang="en-US" altLang="en-US" sz="900" dirty="0">
                <a:latin typeface="Courier New" panose="02070309020205020404" pitchFamily="49" charset="0"/>
                <a:cs typeface="Courier New" panose="02070309020205020404" pitchFamily="49" charset="0"/>
              </a:rPr>
              <a:t> </a:t>
            </a:r>
            <a:r>
              <a:rPr lang="en-US" altLang="en-US" sz="900" dirty="0">
                <a:solidFill>
                  <a:srgbClr val="000088"/>
                </a:solidFill>
                <a:latin typeface="Courier New" panose="02070309020205020404" pitchFamily="49" charset="0"/>
                <a:cs typeface="Courier New" panose="02070309020205020404" pitchFamily="49" charset="0"/>
              </a:rPr>
              <a:t>if</a:t>
            </a:r>
            <a:r>
              <a:rPr lang="en-US" altLang="en-US" sz="900" dirty="0">
                <a:latin typeface="Courier New" panose="02070309020205020404" pitchFamily="49" charset="0"/>
                <a:cs typeface="Courier New" panose="02070309020205020404" pitchFamily="49" charset="0"/>
              </a:rPr>
              <a:t> </a:t>
            </a:r>
            <a:r>
              <a:rPr lang="en-US" altLang="en-US" sz="900" dirty="0">
                <a:solidFill>
                  <a:srgbClr val="666600"/>
                </a:solidFill>
                <a:latin typeface="Courier New" panose="02070309020205020404" pitchFamily="49" charset="0"/>
                <a:cs typeface="Courier New" panose="02070309020205020404" pitchFamily="49" charset="0"/>
              </a:rPr>
              <a:t>(</a:t>
            </a:r>
            <a:r>
              <a:rPr lang="en-US" altLang="en-US" sz="900" dirty="0">
                <a:latin typeface="Courier New" panose="02070309020205020404" pitchFamily="49" charset="0"/>
                <a:cs typeface="Courier New" panose="02070309020205020404" pitchFamily="49" charset="0"/>
              </a:rPr>
              <a:t>d</a:t>
            </a:r>
            <a:r>
              <a:rPr lang="en-US" altLang="en-US" sz="900" dirty="0">
                <a:solidFill>
                  <a:srgbClr val="666600"/>
                </a:solidFill>
                <a:latin typeface="Courier New" panose="02070309020205020404" pitchFamily="49" charset="0"/>
                <a:cs typeface="Courier New" panose="02070309020205020404" pitchFamily="49" charset="0"/>
              </a:rPr>
              <a:t>[</a:t>
            </a:r>
            <a:r>
              <a:rPr lang="en-US" altLang="en-US" sz="900" dirty="0" err="1">
                <a:latin typeface="Courier New" panose="02070309020205020404" pitchFamily="49" charset="0"/>
                <a:cs typeface="Courier New" panose="02070309020205020404" pitchFamily="49" charset="0"/>
              </a:rPr>
              <a:t>i</a:t>
            </a:r>
            <a:r>
              <a:rPr lang="en-US" altLang="en-US" sz="900" dirty="0">
                <a:solidFill>
                  <a:srgbClr val="666600"/>
                </a:solidFill>
                <a:latin typeface="Courier New" panose="02070309020205020404" pitchFamily="49" charset="0"/>
                <a:cs typeface="Courier New" panose="02070309020205020404" pitchFamily="49" charset="0"/>
              </a:rPr>
              <a:t>]</a:t>
            </a:r>
            <a:r>
              <a:rPr lang="en-US" altLang="en-US" sz="900" dirty="0">
                <a:latin typeface="Courier New" panose="02070309020205020404" pitchFamily="49" charset="0"/>
                <a:cs typeface="Courier New" panose="02070309020205020404" pitchFamily="49" charset="0"/>
              </a:rPr>
              <a:t> </a:t>
            </a:r>
            <a:r>
              <a:rPr lang="en-US" altLang="en-US" sz="900" dirty="0">
                <a:solidFill>
                  <a:srgbClr val="666600"/>
                </a:solidFill>
                <a:latin typeface="Courier New" panose="02070309020205020404" pitchFamily="49" charset="0"/>
                <a:cs typeface="Courier New" panose="02070309020205020404" pitchFamily="49" charset="0"/>
              </a:rPr>
              <a:t>!=</a:t>
            </a:r>
            <a:r>
              <a:rPr lang="en-US" altLang="en-US" sz="900" dirty="0">
                <a:latin typeface="Courier New" panose="02070309020205020404" pitchFamily="49" charset="0"/>
                <a:cs typeface="Courier New" panose="02070309020205020404" pitchFamily="49" charset="0"/>
              </a:rPr>
              <a:t> r</a:t>
            </a:r>
            <a:r>
              <a:rPr lang="en-US" altLang="en-US" sz="900" dirty="0">
                <a:solidFill>
                  <a:srgbClr val="666600"/>
                </a:solidFill>
                <a:latin typeface="Courier New" panose="02070309020205020404" pitchFamily="49" charset="0"/>
                <a:cs typeface="Courier New" panose="02070309020205020404" pitchFamily="49" charset="0"/>
              </a:rPr>
              <a:t>[</a:t>
            </a:r>
            <a:r>
              <a:rPr lang="en-US" altLang="en-US" sz="900" dirty="0" err="1">
                <a:latin typeface="Courier New" panose="02070309020205020404" pitchFamily="49" charset="0"/>
                <a:cs typeface="Courier New" panose="02070309020205020404" pitchFamily="49" charset="0"/>
              </a:rPr>
              <a:t>i</a:t>
            </a:r>
            <a:r>
              <a:rPr lang="en-US" altLang="en-US" sz="900" dirty="0">
                <a:solidFill>
                  <a:srgbClr val="666600"/>
                </a:solidFill>
                <a:latin typeface="Courier New" panose="02070309020205020404" pitchFamily="49" charset="0"/>
                <a:cs typeface="Courier New" panose="02070309020205020404" pitchFamily="49" charset="0"/>
              </a:rPr>
              <a:t>])</a:t>
            </a:r>
          </a:p>
          <a:p>
            <a:pPr defTabSz="685800" eaLnBrk="0" fontAlgn="base" hangingPunct="0">
              <a:spcBef>
                <a:spcPct val="0"/>
              </a:spcBef>
              <a:spcAft>
                <a:spcPct val="0"/>
              </a:spcAft>
              <a:buClrTx/>
            </a:pPr>
            <a:r>
              <a:rPr lang="en-US" altLang="en-US" sz="900" dirty="0">
                <a:latin typeface="Courier New" panose="02070309020205020404" pitchFamily="49" charset="0"/>
                <a:cs typeface="Courier New" panose="02070309020205020404" pitchFamily="49" charset="0"/>
              </a:rPr>
              <a:t>    </a:t>
            </a:r>
            <a:r>
              <a:rPr lang="en-US" altLang="en-US" sz="900" dirty="0" err="1">
                <a:latin typeface="Courier New" panose="02070309020205020404" pitchFamily="49" charset="0"/>
                <a:cs typeface="Courier New" panose="02070309020205020404" pitchFamily="49" charset="0"/>
              </a:rPr>
              <a:t>printf</a:t>
            </a:r>
            <a:r>
              <a:rPr lang="en-US" altLang="en-US" sz="900" dirty="0">
                <a:solidFill>
                  <a:srgbClr val="666600"/>
                </a:solidFill>
                <a:latin typeface="Courier New" panose="02070309020205020404" pitchFamily="49" charset="0"/>
                <a:cs typeface="Courier New" panose="02070309020205020404" pitchFamily="49" charset="0"/>
              </a:rPr>
              <a:t>(</a:t>
            </a:r>
            <a:r>
              <a:rPr lang="en-US" altLang="en-US" sz="900" dirty="0">
                <a:solidFill>
                  <a:srgbClr val="008800"/>
                </a:solidFill>
                <a:latin typeface="Courier New" panose="02070309020205020404" pitchFamily="49" charset="0"/>
                <a:cs typeface="Courier New" panose="02070309020205020404" pitchFamily="49" charset="0"/>
              </a:rPr>
              <a:t>"Error: d[%d]!=r[%d] (%d, %d)n"</a:t>
            </a:r>
            <a:r>
              <a:rPr lang="en-US" altLang="en-US" sz="900" dirty="0">
                <a:solidFill>
                  <a:srgbClr val="666600"/>
                </a:solidFill>
                <a:latin typeface="Courier New" panose="02070309020205020404" pitchFamily="49" charset="0"/>
                <a:cs typeface="Courier New" panose="02070309020205020404" pitchFamily="49" charset="0"/>
              </a:rPr>
              <a:t>,</a:t>
            </a:r>
            <a:r>
              <a:rPr lang="en-US" altLang="en-US" sz="900" dirty="0">
                <a:latin typeface="Courier New" panose="02070309020205020404" pitchFamily="49" charset="0"/>
                <a:cs typeface="Courier New" panose="02070309020205020404" pitchFamily="49" charset="0"/>
              </a:rPr>
              <a:t> </a:t>
            </a:r>
            <a:r>
              <a:rPr lang="en-US" altLang="en-US" sz="900" dirty="0" err="1">
                <a:latin typeface="Courier New" panose="02070309020205020404" pitchFamily="49" charset="0"/>
                <a:cs typeface="Courier New" panose="02070309020205020404" pitchFamily="49" charset="0"/>
              </a:rPr>
              <a:t>i</a:t>
            </a:r>
            <a:r>
              <a:rPr lang="en-US" altLang="en-US" sz="900" dirty="0">
                <a:solidFill>
                  <a:srgbClr val="666600"/>
                </a:solidFill>
                <a:latin typeface="Courier New" panose="02070309020205020404" pitchFamily="49" charset="0"/>
                <a:cs typeface="Courier New" panose="02070309020205020404" pitchFamily="49" charset="0"/>
              </a:rPr>
              <a:t>,</a:t>
            </a:r>
            <a:r>
              <a:rPr lang="en-US" altLang="en-US" sz="900" dirty="0">
                <a:latin typeface="Courier New" panose="02070309020205020404" pitchFamily="49" charset="0"/>
                <a:cs typeface="Courier New" panose="02070309020205020404" pitchFamily="49" charset="0"/>
              </a:rPr>
              <a:t> </a:t>
            </a:r>
            <a:r>
              <a:rPr lang="en-US" altLang="en-US" sz="900" dirty="0" err="1">
                <a:latin typeface="Courier New" panose="02070309020205020404" pitchFamily="49" charset="0"/>
                <a:cs typeface="Courier New" panose="02070309020205020404" pitchFamily="49" charset="0"/>
              </a:rPr>
              <a:t>i</a:t>
            </a:r>
            <a:r>
              <a:rPr lang="en-US" altLang="en-US" sz="900" dirty="0">
                <a:solidFill>
                  <a:srgbClr val="666600"/>
                </a:solidFill>
                <a:latin typeface="Courier New" panose="02070309020205020404" pitchFamily="49" charset="0"/>
                <a:cs typeface="Courier New" panose="02070309020205020404" pitchFamily="49" charset="0"/>
              </a:rPr>
              <a:t>,</a:t>
            </a:r>
            <a:r>
              <a:rPr lang="en-US" altLang="en-US" sz="900" dirty="0">
                <a:latin typeface="Courier New" panose="02070309020205020404" pitchFamily="49" charset="0"/>
                <a:cs typeface="Courier New" panose="02070309020205020404" pitchFamily="49" charset="0"/>
              </a:rPr>
              <a:t> d</a:t>
            </a:r>
            <a:r>
              <a:rPr lang="en-US" altLang="en-US" sz="900" dirty="0">
                <a:solidFill>
                  <a:srgbClr val="666600"/>
                </a:solidFill>
                <a:latin typeface="Courier New" panose="02070309020205020404" pitchFamily="49" charset="0"/>
                <a:cs typeface="Courier New" panose="02070309020205020404" pitchFamily="49" charset="0"/>
              </a:rPr>
              <a:t>[</a:t>
            </a:r>
            <a:r>
              <a:rPr lang="en-US" altLang="en-US" sz="900" dirty="0" err="1">
                <a:latin typeface="Courier New" panose="02070309020205020404" pitchFamily="49" charset="0"/>
                <a:cs typeface="Courier New" panose="02070309020205020404" pitchFamily="49" charset="0"/>
              </a:rPr>
              <a:t>i</a:t>
            </a:r>
            <a:r>
              <a:rPr lang="en-US" altLang="en-US" sz="900" dirty="0">
                <a:solidFill>
                  <a:srgbClr val="666600"/>
                </a:solidFill>
                <a:latin typeface="Courier New" panose="02070309020205020404" pitchFamily="49" charset="0"/>
                <a:cs typeface="Courier New" panose="02070309020205020404" pitchFamily="49" charset="0"/>
              </a:rPr>
              <a:t>],</a:t>
            </a:r>
            <a:r>
              <a:rPr lang="en-US" altLang="en-US" sz="900" dirty="0">
                <a:latin typeface="Courier New" panose="02070309020205020404" pitchFamily="49" charset="0"/>
                <a:cs typeface="Courier New" panose="02070309020205020404" pitchFamily="49" charset="0"/>
              </a:rPr>
              <a:t> r</a:t>
            </a:r>
            <a:r>
              <a:rPr lang="en-US" altLang="en-US" sz="900" dirty="0">
                <a:solidFill>
                  <a:srgbClr val="666600"/>
                </a:solidFill>
                <a:latin typeface="Courier New" panose="02070309020205020404" pitchFamily="49" charset="0"/>
                <a:cs typeface="Courier New" panose="02070309020205020404" pitchFamily="49" charset="0"/>
              </a:rPr>
              <a:t>[</a:t>
            </a:r>
            <a:r>
              <a:rPr lang="en-US" altLang="en-US" sz="900" dirty="0" err="1">
                <a:latin typeface="Courier New" panose="02070309020205020404" pitchFamily="49" charset="0"/>
                <a:cs typeface="Courier New" panose="02070309020205020404" pitchFamily="49" charset="0"/>
              </a:rPr>
              <a:t>i</a:t>
            </a:r>
            <a:r>
              <a:rPr lang="en-US" altLang="en-US" sz="900" dirty="0">
                <a:solidFill>
                  <a:srgbClr val="666600"/>
                </a:solidFill>
                <a:latin typeface="Courier New" panose="02070309020205020404" pitchFamily="49" charset="0"/>
                <a:cs typeface="Courier New" panose="02070309020205020404" pitchFamily="49" charset="0"/>
              </a:rPr>
              <a:t>]);</a:t>
            </a:r>
            <a:r>
              <a:rPr lang="en-US" altLang="en-US" sz="900" dirty="0">
                <a:latin typeface="Courier New" panose="02070309020205020404" pitchFamily="49" charset="0"/>
                <a:cs typeface="Courier New" panose="02070309020205020404" pitchFamily="49" charset="0"/>
              </a:rPr>
              <a:t> </a:t>
            </a:r>
          </a:p>
          <a:p>
            <a:pPr defTabSz="685800" eaLnBrk="0" fontAlgn="base" hangingPunct="0">
              <a:spcBef>
                <a:spcPct val="0"/>
              </a:spcBef>
              <a:spcAft>
                <a:spcPct val="0"/>
              </a:spcAft>
              <a:buClrTx/>
            </a:pPr>
            <a:endParaRPr lang="en-US" altLang="en-US" sz="900" dirty="0">
              <a:latin typeface="Courier New" panose="02070309020205020404" pitchFamily="49" charset="0"/>
              <a:cs typeface="Courier New" panose="02070309020205020404" pitchFamily="49" charset="0"/>
            </a:endParaRPr>
          </a:p>
          <a:p>
            <a:pPr defTabSz="685800" eaLnBrk="0" fontAlgn="base" hangingPunct="0">
              <a:spcBef>
                <a:spcPct val="0"/>
              </a:spcBef>
              <a:spcAft>
                <a:spcPct val="0"/>
              </a:spcAft>
              <a:buClrTx/>
            </a:pPr>
            <a:r>
              <a:rPr lang="en-US" altLang="en-US" sz="900" dirty="0">
                <a:solidFill>
                  <a:srgbClr val="880000"/>
                </a:solidFill>
                <a:latin typeface="Courier New" panose="02070309020205020404" pitchFamily="49" charset="0"/>
                <a:cs typeface="Courier New" panose="02070309020205020404" pitchFamily="49" charset="0"/>
              </a:rPr>
              <a:t>// run dynamic shared memory version</a:t>
            </a:r>
            <a:r>
              <a:rPr lang="en-US" altLang="en-US" sz="900" dirty="0">
                <a:latin typeface="Courier New" panose="02070309020205020404" pitchFamily="49" charset="0"/>
                <a:cs typeface="Courier New" panose="02070309020205020404" pitchFamily="49" charset="0"/>
              </a:rPr>
              <a:t> </a:t>
            </a:r>
          </a:p>
          <a:p>
            <a:pPr defTabSz="685800" eaLnBrk="0" fontAlgn="base" hangingPunct="0">
              <a:spcBef>
                <a:spcPct val="0"/>
              </a:spcBef>
              <a:spcAft>
                <a:spcPct val="0"/>
              </a:spcAft>
              <a:buClrTx/>
            </a:pPr>
            <a:r>
              <a:rPr lang="en-US" altLang="en-US" sz="900" dirty="0" err="1">
                <a:latin typeface="Courier New" panose="02070309020205020404" pitchFamily="49" charset="0"/>
                <a:cs typeface="Courier New" panose="02070309020205020404" pitchFamily="49" charset="0"/>
              </a:rPr>
              <a:t>cudaMemcpy</a:t>
            </a:r>
            <a:r>
              <a:rPr lang="en-US" altLang="en-US" sz="900" dirty="0">
                <a:solidFill>
                  <a:srgbClr val="666600"/>
                </a:solidFill>
                <a:latin typeface="Courier New" panose="02070309020205020404" pitchFamily="49" charset="0"/>
                <a:cs typeface="Courier New" panose="02070309020205020404" pitchFamily="49" charset="0"/>
              </a:rPr>
              <a:t>(</a:t>
            </a:r>
            <a:r>
              <a:rPr lang="en-US" altLang="en-US" sz="900" dirty="0" err="1">
                <a:latin typeface="Courier New" panose="02070309020205020404" pitchFamily="49" charset="0"/>
                <a:cs typeface="Courier New" panose="02070309020205020404" pitchFamily="49" charset="0"/>
              </a:rPr>
              <a:t>d_d</a:t>
            </a:r>
            <a:r>
              <a:rPr lang="en-US" altLang="en-US" sz="900" dirty="0">
                <a:solidFill>
                  <a:srgbClr val="666600"/>
                </a:solidFill>
                <a:latin typeface="Courier New" panose="02070309020205020404" pitchFamily="49" charset="0"/>
                <a:cs typeface="Courier New" panose="02070309020205020404" pitchFamily="49" charset="0"/>
              </a:rPr>
              <a:t>,</a:t>
            </a:r>
            <a:r>
              <a:rPr lang="en-US" altLang="en-US" sz="900" dirty="0">
                <a:latin typeface="Courier New" panose="02070309020205020404" pitchFamily="49" charset="0"/>
                <a:cs typeface="Courier New" panose="02070309020205020404" pitchFamily="49" charset="0"/>
              </a:rPr>
              <a:t> a</a:t>
            </a:r>
            <a:r>
              <a:rPr lang="en-US" altLang="en-US" sz="900" dirty="0">
                <a:solidFill>
                  <a:srgbClr val="666600"/>
                </a:solidFill>
                <a:latin typeface="Courier New" panose="02070309020205020404" pitchFamily="49" charset="0"/>
                <a:cs typeface="Courier New" panose="02070309020205020404" pitchFamily="49" charset="0"/>
              </a:rPr>
              <a:t>,</a:t>
            </a:r>
            <a:r>
              <a:rPr lang="en-US" altLang="en-US" sz="900" dirty="0">
                <a:latin typeface="Courier New" panose="02070309020205020404" pitchFamily="49" charset="0"/>
                <a:cs typeface="Courier New" panose="02070309020205020404" pitchFamily="49" charset="0"/>
              </a:rPr>
              <a:t> n</a:t>
            </a:r>
            <a:r>
              <a:rPr lang="en-US" altLang="en-US" sz="900" dirty="0">
                <a:solidFill>
                  <a:srgbClr val="666600"/>
                </a:solidFill>
                <a:latin typeface="Courier New" panose="02070309020205020404" pitchFamily="49" charset="0"/>
                <a:cs typeface="Courier New" panose="02070309020205020404" pitchFamily="49" charset="0"/>
              </a:rPr>
              <a:t>*</a:t>
            </a:r>
            <a:r>
              <a:rPr lang="en-US" altLang="en-US" sz="900" dirty="0" err="1">
                <a:solidFill>
                  <a:srgbClr val="000088"/>
                </a:solidFill>
                <a:latin typeface="Courier New" panose="02070309020205020404" pitchFamily="49" charset="0"/>
                <a:cs typeface="Courier New" panose="02070309020205020404" pitchFamily="49" charset="0"/>
              </a:rPr>
              <a:t>sizeof</a:t>
            </a:r>
            <a:r>
              <a:rPr lang="en-US" altLang="en-US" sz="900" dirty="0">
                <a:solidFill>
                  <a:srgbClr val="666600"/>
                </a:solidFill>
                <a:latin typeface="Courier New" panose="02070309020205020404" pitchFamily="49" charset="0"/>
                <a:cs typeface="Courier New" panose="02070309020205020404" pitchFamily="49" charset="0"/>
              </a:rPr>
              <a:t>(</a:t>
            </a:r>
            <a:r>
              <a:rPr lang="en-US" altLang="en-US" sz="900" dirty="0" err="1">
                <a:solidFill>
                  <a:srgbClr val="000088"/>
                </a:solidFill>
                <a:latin typeface="Courier New" panose="02070309020205020404" pitchFamily="49" charset="0"/>
                <a:cs typeface="Courier New" panose="02070309020205020404" pitchFamily="49" charset="0"/>
              </a:rPr>
              <a:t>int</a:t>
            </a:r>
            <a:r>
              <a:rPr lang="en-US" altLang="en-US" sz="900" dirty="0">
                <a:solidFill>
                  <a:srgbClr val="666600"/>
                </a:solidFill>
                <a:latin typeface="Courier New" panose="02070309020205020404" pitchFamily="49" charset="0"/>
                <a:cs typeface="Courier New" panose="02070309020205020404" pitchFamily="49" charset="0"/>
              </a:rPr>
              <a:t>),</a:t>
            </a:r>
            <a:r>
              <a:rPr lang="en-US" altLang="en-US" sz="900" dirty="0">
                <a:latin typeface="Courier New" panose="02070309020205020404" pitchFamily="49" charset="0"/>
                <a:cs typeface="Courier New" panose="02070309020205020404" pitchFamily="49" charset="0"/>
              </a:rPr>
              <a:t> </a:t>
            </a:r>
            <a:r>
              <a:rPr lang="en-US" altLang="en-US" sz="900" dirty="0" err="1">
                <a:latin typeface="Courier New" panose="02070309020205020404" pitchFamily="49" charset="0"/>
                <a:cs typeface="Courier New" panose="02070309020205020404" pitchFamily="49" charset="0"/>
              </a:rPr>
              <a:t>cudaMemcpyHostToDevice</a:t>
            </a:r>
            <a:r>
              <a:rPr lang="en-US" altLang="en-US" sz="900" dirty="0">
                <a:solidFill>
                  <a:srgbClr val="666600"/>
                </a:solidFill>
                <a:latin typeface="Courier New" panose="02070309020205020404" pitchFamily="49" charset="0"/>
                <a:cs typeface="Courier New" panose="02070309020205020404" pitchFamily="49" charset="0"/>
              </a:rPr>
              <a:t>);</a:t>
            </a:r>
            <a:r>
              <a:rPr lang="en-US" altLang="en-US" sz="900" dirty="0">
                <a:latin typeface="Courier New" panose="02070309020205020404" pitchFamily="49" charset="0"/>
                <a:cs typeface="Courier New" panose="02070309020205020404" pitchFamily="49" charset="0"/>
              </a:rPr>
              <a:t> </a:t>
            </a:r>
          </a:p>
          <a:p>
            <a:pPr defTabSz="685800" eaLnBrk="0" fontAlgn="base" hangingPunct="0">
              <a:spcBef>
                <a:spcPct val="0"/>
              </a:spcBef>
              <a:spcAft>
                <a:spcPct val="0"/>
              </a:spcAft>
              <a:buClrTx/>
            </a:pPr>
            <a:r>
              <a:rPr lang="en-US" altLang="en-US" sz="900" dirty="0" err="1">
                <a:latin typeface="Courier New" panose="02070309020205020404" pitchFamily="49" charset="0"/>
                <a:cs typeface="Courier New" panose="02070309020205020404" pitchFamily="49" charset="0"/>
              </a:rPr>
              <a:t>dynamicReverse</a:t>
            </a:r>
            <a:r>
              <a:rPr lang="en-US" altLang="en-US" sz="900" dirty="0">
                <a:solidFill>
                  <a:srgbClr val="666600"/>
                </a:solidFill>
                <a:latin typeface="Courier New" panose="02070309020205020404" pitchFamily="49" charset="0"/>
                <a:cs typeface="Courier New" panose="02070309020205020404" pitchFamily="49" charset="0"/>
              </a:rPr>
              <a:t>&lt;&lt;&lt;</a:t>
            </a:r>
            <a:r>
              <a:rPr lang="en-US" altLang="en-US" sz="900" dirty="0">
                <a:solidFill>
                  <a:srgbClr val="006666"/>
                </a:solidFill>
                <a:latin typeface="Courier New" panose="02070309020205020404" pitchFamily="49" charset="0"/>
                <a:cs typeface="Courier New" panose="02070309020205020404" pitchFamily="49" charset="0"/>
              </a:rPr>
              <a:t>1</a:t>
            </a:r>
            <a:r>
              <a:rPr lang="en-US" altLang="en-US" sz="900" dirty="0">
                <a:solidFill>
                  <a:srgbClr val="666600"/>
                </a:solidFill>
                <a:latin typeface="Courier New" panose="02070309020205020404" pitchFamily="49" charset="0"/>
                <a:cs typeface="Courier New" panose="02070309020205020404" pitchFamily="49" charset="0"/>
              </a:rPr>
              <a:t>,</a:t>
            </a:r>
            <a:r>
              <a:rPr lang="en-US" altLang="en-US" sz="900" dirty="0">
                <a:latin typeface="Courier New" panose="02070309020205020404" pitchFamily="49" charset="0"/>
                <a:cs typeface="Courier New" panose="02070309020205020404" pitchFamily="49" charset="0"/>
              </a:rPr>
              <a:t>n</a:t>
            </a:r>
            <a:r>
              <a:rPr lang="en-US" altLang="en-US" sz="900" dirty="0">
                <a:solidFill>
                  <a:srgbClr val="666600"/>
                </a:solidFill>
                <a:latin typeface="Courier New" panose="02070309020205020404" pitchFamily="49" charset="0"/>
                <a:cs typeface="Courier New" panose="02070309020205020404" pitchFamily="49" charset="0"/>
              </a:rPr>
              <a:t>,</a:t>
            </a:r>
            <a:r>
              <a:rPr lang="en-US" altLang="en-US" sz="900" dirty="0">
                <a:latin typeface="Courier New" panose="02070309020205020404" pitchFamily="49" charset="0"/>
                <a:cs typeface="Courier New" panose="02070309020205020404" pitchFamily="49" charset="0"/>
              </a:rPr>
              <a:t>n</a:t>
            </a:r>
            <a:r>
              <a:rPr lang="en-US" altLang="en-US" sz="900" dirty="0">
                <a:solidFill>
                  <a:srgbClr val="666600"/>
                </a:solidFill>
                <a:latin typeface="Courier New" panose="02070309020205020404" pitchFamily="49" charset="0"/>
                <a:cs typeface="Courier New" panose="02070309020205020404" pitchFamily="49" charset="0"/>
              </a:rPr>
              <a:t>*</a:t>
            </a:r>
            <a:r>
              <a:rPr lang="en-US" altLang="en-US" sz="900" dirty="0" err="1">
                <a:solidFill>
                  <a:srgbClr val="000088"/>
                </a:solidFill>
                <a:latin typeface="Courier New" panose="02070309020205020404" pitchFamily="49" charset="0"/>
                <a:cs typeface="Courier New" panose="02070309020205020404" pitchFamily="49" charset="0"/>
              </a:rPr>
              <a:t>sizeof</a:t>
            </a:r>
            <a:r>
              <a:rPr lang="en-US" altLang="en-US" sz="900" dirty="0">
                <a:solidFill>
                  <a:srgbClr val="666600"/>
                </a:solidFill>
                <a:latin typeface="Courier New" panose="02070309020205020404" pitchFamily="49" charset="0"/>
                <a:cs typeface="Courier New" panose="02070309020205020404" pitchFamily="49" charset="0"/>
              </a:rPr>
              <a:t>(</a:t>
            </a:r>
            <a:r>
              <a:rPr lang="en-US" altLang="en-US" sz="900" dirty="0" err="1">
                <a:solidFill>
                  <a:srgbClr val="000088"/>
                </a:solidFill>
                <a:latin typeface="Courier New" panose="02070309020205020404" pitchFamily="49" charset="0"/>
                <a:cs typeface="Courier New" panose="02070309020205020404" pitchFamily="49" charset="0"/>
              </a:rPr>
              <a:t>int</a:t>
            </a:r>
            <a:r>
              <a:rPr lang="en-US" altLang="en-US" sz="900" dirty="0">
                <a:solidFill>
                  <a:srgbClr val="666600"/>
                </a:solidFill>
                <a:latin typeface="Courier New" panose="02070309020205020404" pitchFamily="49" charset="0"/>
                <a:cs typeface="Courier New" panose="02070309020205020404" pitchFamily="49" charset="0"/>
              </a:rPr>
              <a:t>)&gt;&gt;&gt;(</a:t>
            </a:r>
            <a:r>
              <a:rPr lang="en-US" altLang="en-US" sz="900" dirty="0" err="1">
                <a:latin typeface="Courier New" panose="02070309020205020404" pitchFamily="49" charset="0"/>
                <a:cs typeface="Courier New" panose="02070309020205020404" pitchFamily="49" charset="0"/>
              </a:rPr>
              <a:t>d_d</a:t>
            </a:r>
            <a:r>
              <a:rPr lang="en-US" altLang="en-US" sz="900" dirty="0">
                <a:solidFill>
                  <a:srgbClr val="666600"/>
                </a:solidFill>
                <a:latin typeface="Courier New" panose="02070309020205020404" pitchFamily="49" charset="0"/>
                <a:cs typeface="Courier New" panose="02070309020205020404" pitchFamily="49" charset="0"/>
              </a:rPr>
              <a:t>,</a:t>
            </a:r>
            <a:r>
              <a:rPr lang="en-US" altLang="en-US" sz="900" dirty="0">
                <a:latin typeface="Courier New" panose="02070309020205020404" pitchFamily="49" charset="0"/>
                <a:cs typeface="Courier New" panose="02070309020205020404" pitchFamily="49" charset="0"/>
              </a:rPr>
              <a:t> n</a:t>
            </a:r>
            <a:r>
              <a:rPr lang="en-US" altLang="en-US" sz="900" dirty="0">
                <a:solidFill>
                  <a:srgbClr val="666600"/>
                </a:solidFill>
                <a:latin typeface="Courier New" panose="02070309020205020404" pitchFamily="49" charset="0"/>
                <a:cs typeface="Courier New" panose="02070309020205020404" pitchFamily="49" charset="0"/>
              </a:rPr>
              <a:t>);</a:t>
            </a:r>
            <a:r>
              <a:rPr lang="en-US" altLang="en-US" sz="900" dirty="0">
                <a:latin typeface="Courier New" panose="02070309020205020404" pitchFamily="49" charset="0"/>
                <a:cs typeface="Courier New" panose="02070309020205020404" pitchFamily="49" charset="0"/>
              </a:rPr>
              <a:t> </a:t>
            </a:r>
          </a:p>
          <a:p>
            <a:pPr defTabSz="685800" eaLnBrk="0" fontAlgn="base" hangingPunct="0">
              <a:spcBef>
                <a:spcPct val="0"/>
              </a:spcBef>
              <a:spcAft>
                <a:spcPct val="0"/>
              </a:spcAft>
              <a:buClrTx/>
            </a:pPr>
            <a:r>
              <a:rPr lang="en-US" altLang="en-US" sz="900" dirty="0" err="1">
                <a:latin typeface="Courier New" panose="02070309020205020404" pitchFamily="49" charset="0"/>
                <a:cs typeface="Courier New" panose="02070309020205020404" pitchFamily="49" charset="0"/>
              </a:rPr>
              <a:t>cudaMemcpy</a:t>
            </a:r>
            <a:r>
              <a:rPr lang="en-US" altLang="en-US" sz="900" dirty="0">
                <a:solidFill>
                  <a:srgbClr val="666600"/>
                </a:solidFill>
                <a:latin typeface="Courier New" panose="02070309020205020404" pitchFamily="49" charset="0"/>
                <a:cs typeface="Courier New" panose="02070309020205020404" pitchFamily="49" charset="0"/>
              </a:rPr>
              <a:t>(</a:t>
            </a:r>
            <a:r>
              <a:rPr lang="en-US" altLang="en-US" sz="900" dirty="0">
                <a:latin typeface="Courier New" panose="02070309020205020404" pitchFamily="49" charset="0"/>
                <a:cs typeface="Courier New" panose="02070309020205020404" pitchFamily="49" charset="0"/>
              </a:rPr>
              <a:t>d</a:t>
            </a:r>
            <a:r>
              <a:rPr lang="en-US" altLang="en-US" sz="900" dirty="0">
                <a:solidFill>
                  <a:srgbClr val="666600"/>
                </a:solidFill>
                <a:latin typeface="Courier New" panose="02070309020205020404" pitchFamily="49" charset="0"/>
                <a:cs typeface="Courier New" panose="02070309020205020404" pitchFamily="49" charset="0"/>
              </a:rPr>
              <a:t>,</a:t>
            </a:r>
            <a:r>
              <a:rPr lang="en-US" altLang="en-US" sz="900" dirty="0">
                <a:latin typeface="Courier New" panose="02070309020205020404" pitchFamily="49" charset="0"/>
                <a:cs typeface="Courier New" panose="02070309020205020404" pitchFamily="49" charset="0"/>
              </a:rPr>
              <a:t> </a:t>
            </a:r>
            <a:r>
              <a:rPr lang="en-US" altLang="en-US" sz="900" dirty="0" err="1">
                <a:latin typeface="Courier New" panose="02070309020205020404" pitchFamily="49" charset="0"/>
                <a:cs typeface="Courier New" panose="02070309020205020404" pitchFamily="49" charset="0"/>
              </a:rPr>
              <a:t>d_d</a:t>
            </a:r>
            <a:r>
              <a:rPr lang="en-US" altLang="en-US" sz="900" dirty="0">
                <a:solidFill>
                  <a:srgbClr val="666600"/>
                </a:solidFill>
                <a:latin typeface="Courier New" panose="02070309020205020404" pitchFamily="49" charset="0"/>
                <a:cs typeface="Courier New" panose="02070309020205020404" pitchFamily="49" charset="0"/>
              </a:rPr>
              <a:t>,</a:t>
            </a:r>
            <a:r>
              <a:rPr lang="en-US" altLang="en-US" sz="900" dirty="0">
                <a:latin typeface="Courier New" panose="02070309020205020404" pitchFamily="49" charset="0"/>
                <a:cs typeface="Courier New" panose="02070309020205020404" pitchFamily="49" charset="0"/>
              </a:rPr>
              <a:t> n </a:t>
            </a:r>
            <a:r>
              <a:rPr lang="en-US" altLang="en-US" sz="900" dirty="0">
                <a:solidFill>
                  <a:srgbClr val="666600"/>
                </a:solidFill>
                <a:latin typeface="Courier New" panose="02070309020205020404" pitchFamily="49" charset="0"/>
                <a:cs typeface="Courier New" panose="02070309020205020404" pitchFamily="49" charset="0"/>
              </a:rPr>
              <a:t>*</a:t>
            </a:r>
            <a:r>
              <a:rPr lang="en-US" altLang="en-US" sz="900" dirty="0">
                <a:latin typeface="Courier New" panose="02070309020205020404" pitchFamily="49" charset="0"/>
                <a:cs typeface="Courier New" panose="02070309020205020404" pitchFamily="49" charset="0"/>
              </a:rPr>
              <a:t> </a:t>
            </a:r>
            <a:r>
              <a:rPr lang="en-US" altLang="en-US" sz="900" dirty="0" err="1">
                <a:solidFill>
                  <a:srgbClr val="000088"/>
                </a:solidFill>
                <a:latin typeface="Courier New" panose="02070309020205020404" pitchFamily="49" charset="0"/>
                <a:cs typeface="Courier New" panose="02070309020205020404" pitchFamily="49" charset="0"/>
              </a:rPr>
              <a:t>sizeof</a:t>
            </a:r>
            <a:r>
              <a:rPr lang="en-US" altLang="en-US" sz="900" dirty="0">
                <a:solidFill>
                  <a:srgbClr val="666600"/>
                </a:solidFill>
                <a:latin typeface="Courier New" panose="02070309020205020404" pitchFamily="49" charset="0"/>
                <a:cs typeface="Courier New" panose="02070309020205020404" pitchFamily="49" charset="0"/>
              </a:rPr>
              <a:t>(</a:t>
            </a:r>
            <a:r>
              <a:rPr lang="en-US" altLang="en-US" sz="900" dirty="0" err="1">
                <a:solidFill>
                  <a:srgbClr val="000088"/>
                </a:solidFill>
                <a:latin typeface="Courier New" panose="02070309020205020404" pitchFamily="49" charset="0"/>
                <a:cs typeface="Courier New" panose="02070309020205020404" pitchFamily="49" charset="0"/>
              </a:rPr>
              <a:t>int</a:t>
            </a:r>
            <a:r>
              <a:rPr lang="en-US" altLang="en-US" sz="900" dirty="0">
                <a:solidFill>
                  <a:srgbClr val="666600"/>
                </a:solidFill>
                <a:latin typeface="Courier New" panose="02070309020205020404" pitchFamily="49" charset="0"/>
                <a:cs typeface="Courier New" panose="02070309020205020404" pitchFamily="49" charset="0"/>
              </a:rPr>
              <a:t>),</a:t>
            </a:r>
            <a:r>
              <a:rPr lang="en-US" altLang="en-US" sz="900" dirty="0">
                <a:latin typeface="Courier New" panose="02070309020205020404" pitchFamily="49" charset="0"/>
                <a:cs typeface="Courier New" panose="02070309020205020404" pitchFamily="49" charset="0"/>
              </a:rPr>
              <a:t> </a:t>
            </a:r>
            <a:r>
              <a:rPr lang="en-US" altLang="en-US" sz="900" dirty="0" err="1">
                <a:latin typeface="Courier New" panose="02070309020205020404" pitchFamily="49" charset="0"/>
                <a:cs typeface="Courier New" panose="02070309020205020404" pitchFamily="49" charset="0"/>
              </a:rPr>
              <a:t>cudaMemcpyDeviceToHost</a:t>
            </a:r>
            <a:r>
              <a:rPr lang="en-US" altLang="en-US" sz="900" dirty="0">
                <a:solidFill>
                  <a:srgbClr val="666600"/>
                </a:solidFill>
                <a:latin typeface="Courier New" panose="02070309020205020404" pitchFamily="49" charset="0"/>
                <a:cs typeface="Courier New" panose="02070309020205020404" pitchFamily="49" charset="0"/>
              </a:rPr>
              <a:t>);</a:t>
            </a:r>
            <a:r>
              <a:rPr lang="en-US" altLang="en-US" sz="900" dirty="0">
                <a:latin typeface="Courier New" panose="02070309020205020404" pitchFamily="49" charset="0"/>
                <a:cs typeface="Courier New" panose="02070309020205020404" pitchFamily="49" charset="0"/>
              </a:rPr>
              <a:t> </a:t>
            </a:r>
          </a:p>
          <a:p>
            <a:pPr defTabSz="685800" eaLnBrk="0" fontAlgn="base" hangingPunct="0">
              <a:spcBef>
                <a:spcPct val="0"/>
              </a:spcBef>
              <a:spcAft>
                <a:spcPct val="0"/>
              </a:spcAft>
              <a:buClrTx/>
            </a:pPr>
            <a:r>
              <a:rPr lang="en-US" altLang="en-US" sz="900" dirty="0">
                <a:solidFill>
                  <a:srgbClr val="000088"/>
                </a:solidFill>
                <a:latin typeface="Courier New" panose="02070309020205020404" pitchFamily="49" charset="0"/>
                <a:cs typeface="Courier New" panose="02070309020205020404" pitchFamily="49" charset="0"/>
              </a:rPr>
              <a:t>for</a:t>
            </a:r>
            <a:r>
              <a:rPr lang="en-US" altLang="en-US" sz="900" dirty="0">
                <a:latin typeface="Courier New" panose="02070309020205020404" pitchFamily="49" charset="0"/>
                <a:cs typeface="Courier New" panose="02070309020205020404" pitchFamily="49" charset="0"/>
              </a:rPr>
              <a:t> </a:t>
            </a:r>
            <a:r>
              <a:rPr lang="en-US" altLang="en-US" sz="900" dirty="0">
                <a:solidFill>
                  <a:srgbClr val="666600"/>
                </a:solidFill>
                <a:latin typeface="Courier New" panose="02070309020205020404" pitchFamily="49" charset="0"/>
                <a:cs typeface="Courier New" panose="02070309020205020404" pitchFamily="49" charset="0"/>
              </a:rPr>
              <a:t>(</a:t>
            </a:r>
            <a:r>
              <a:rPr lang="en-US" altLang="en-US" sz="900" dirty="0" err="1">
                <a:solidFill>
                  <a:srgbClr val="000088"/>
                </a:solidFill>
                <a:latin typeface="Courier New" panose="02070309020205020404" pitchFamily="49" charset="0"/>
                <a:cs typeface="Courier New" panose="02070309020205020404" pitchFamily="49" charset="0"/>
              </a:rPr>
              <a:t>int</a:t>
            </a:r>
            <a:r>
              <a:rPr lang="en-US" altLang="en-US" sz="900" dirty="0">
                <a:latin typeface="Courier New" panose="02070309020205020404" pitchFamily="49" charset="0"/>
                <a:cs typeface="Courier New" panose="02070309020205020404" pitchFamily="49" charset="0"/>
              </a:rPr>
              <a:t> </a:t>
            </a:r>
            <a:r>
              <a:rPr lang="en-US" altLang="en-US" sz="900" dirty="0" err="1">
                <a:latin typeface="Courier New" panose="02070309020205020404" pitchFamily="49" charset="0"/>
                <a:cs typeface="Courier New" panose="02070309020205020404" pitchFamily="49" charset="0"/>
              </a:rPr>
              <a:t>i</a:t>
            </a:r>
            <a:r>
              <a:rPr lang="en-US" altLang="en-US" sz="900" dirty="0">
                <a:latin typeface="Courier New" panose="02070309020205020404" pitchFamily="49" charset="0"/>
                <a:cs typeface="Courier New" panose="02070309020205020404" pitchFamily="49" charset="0"/>
              </a:rPr>
              <a:t> </a:t>
            </a:r>
            <a:r>
              <a:rPr lang="en-US" altLang="en-US" sz="900" dirty="0">
                <a:solidFill>
                  <a:srgbClr val="666600"/>
                </a:solidFill>
                <a:latin typeface="Courier New" panose="02070309020205020404" pitchFamily="49" charset="0"/>
                <a:cs typeface="Courier New" panose="02070309020205020404" pitchFamily="49" charset="0"/>
              </a:rPr>
              <a:t>=</a:t>
            </a:r>
            <a:r>
              <a:rPr lang="en-US" altLang="en-US" sz="900" dirty="0">
                <a:latin typeface="Courier New" panose="02070309020205020404" pitchFamily="49" charset="0"/>
                <a:cs typeface="Courier New" panose="02070309020205020404" pitchFamily="49" charset="0"/>
              </a:rPr>
              <a:t> </a:t>
            </a:r>
            <a:r>
              <a:rPr lang="en-US" altLang="en-US" sz="900" dirty="0">
                <a:solidFill>
                  <a:srgbClr val="006666"/>
                </a:solidFill>
                <a:latin typeface="Courier New" panose="02070309020205020404" pitchFamily="49" charset="0"/>
                <a:cs typeface="Courier New" panose="02070309020205020404" pitchFamily="49" charset="0"/>
              </a:rPr>
              <a:t>0</a:t>
            </a:r>
            <a:r>
              <a:rPr lang="en-US" altLang="en-US" sz="900" dirty="0">
                <a:solidFill>
                  <a:srgbClr val="666600"/>
                </a:solidFill>
                <a:latin typeface="Courier New" panose="02070309020205020404" pitchFamily="49" charset="0"/>
                <a:cs typeface="Courier New" panose="02070309020205020404" pitchFamily="49" charset="0"/>
              </a:rPr>
              <a:t>;</a:t>
            </a:r>
            <a:r>
              <a:rPr lang="en-US" altLang="en-US" sz="900" dirty="0">
                <a:latin typeface="Courier New" panose="02070309020205020404" pitchFamily="49" charset="0"/>
                <a:cs typeface="Courier New" panose="02070309020205020404" pitchFamily="49" charset="0"/>
              </a:rPr>
              <a:t> </a:t>
            </a:r>
            <a:r>
              <a:rPr lang="en-US" altLang="en-US" sz="900" dirty="0" err="1">
                <a:latin typeface="Courier New" panose="02070309020205020404" pitchFamily="49" charset="0"/>
                <a:cs typeface="Courier New" panose="02070309020205020404" pitchFamily="49" charset="0"/>
              </a:rPr>
              <a:t>i</a:t>
            </a:r>
            <a:r>
              <a:rPr lang="en-US" altLang="en-US" sz="900" dirty="0">
                <a:latin typeface="Courier New" panose="02070309020205020404" pitchFamily="49" charset="0"/>
                <a:cs typeface="Courier New" panose="02070309020205020404" pitchFamily="49" charset="0"/>
              </a:rPr>
              <a:t> </a:t>
            </a:r>
            <a:r>
              <a:rPr lang="en-US" altLang="en-US" sz="900" dirty="0">
                <a:solidFill>
                  <a:srgbClr val="666600"/>
                </a:solidFill>
                <a:latin typeface="Courier New" panose="02070309020205020404" pitchFamily="49" charset="0"/>
                <a:cs typeface="Courier New" panose="02070309020205020404" pitchFamily="49" charset="0"/>
              </a:rPr>
              <a:t>&lt;</a:t>
            </a:r>
            <a:r>
              <a:rPr lang="en-US" altLang="en-US" sz="900" dirty="0">
                <a:latin typeface="Courier New" panose="02070309020205020404" pitchFamily="49" charset="0"/>
                <a:cs typeface="Courier New" panose="02070309020205020404" pitchFamily="49" charset="0"/>
              </a:rPr>
              <a:t> n</a:t>
            </a:r>
            <a:r>
              <a:rPr lang="en-US" altLang="en-US" sz="900" dirty="0">
                <a:solidFill>
                  <a:srgbClr val="666600"/>
                </a:solidFill>
                <a:latin typeface="Courier New" panose="02070309020205020404" pitchFamily="49" charset="0"/>
                <a:cs typeface="Courier New" panose="02070309020205020404" pitchFamily="49" charset="0"/>
              </a:rPr>
              <a:t>;</a:t>
            </a:r>
            <a:r>
              <a:rPr lang="en-US" altLang="en-US" sz="900" dirty="0">
                <a:latin typeface="Courier New" panose="02070309020205020404" pitchFamily="49" charset="0"/>
                <a:cs typeface="Courier New" panose="02070309020205020404" pitchFamily="49" charset="0"/>
              </a:rPr>
              <a:t> </a:t>
            </a:r>
            <a:r>
              <a:rPr lang="en-US" altLang="en-US" sz="900" dirty="0" err="1">
                <a:latin typeface="Courier New" panose="02070309020205020404" pitchFamily="49" charset="0"/>
                <a:cs typeface="Courier New" panose="02070309020205020404" pitchFamily="49" charset="0"/>
              </a:rPr>
              <a:t>i</a:t>
            </a:r>
            <a:r>
              <a:rPr lang="en-US" altLang="en-US" sz="900" dirty="0">
                <a:solidFill>
                  <a:srgbClr val="666600"/>
                </a:solidFill>
                <a:latin typeface="Courier New" panose="02070309020205020404" pitchFamily="49" charset="0"/>
                <a:cs typeface="Courier New" panose="02070309020205020404" pitchFamily="49" charset="0"/>
              </a:rPr>
              <a:t>++)</a:t>
            </a:r>
            <a:r>
              <a:rPr lang="en-US" altLang="en-US" sz="900" dirty="0">
                <a:latin typeface="Courier New" panose="02070309020205020404" pitchFamily="49" charset="0"/>
                <a:cs typeface="Courier New" panose="02070309020205020404" pitchFamily="49" charset="0"/>
              </a:rPr>
              <a:t> </a:t>
            </a:r>
            <a:r>
              <a:rPr lang="en-US" altLang="en-US" sz="900" dirty="0">
                <a:solidFill>
                  <a:srgbClr val="000088"/>
                </a:solidFill>
                <a:latin typeface="Courier New" panose="02070309020205020404" pitchFamily="49" charset="0"/>
                <a:cs typeface="Courier New" panose="02070309020205020404" pitchFamily="49" charset="0"/>
              </a:rPr>
              <a:t>if</a:t>
            </a:r>
            <a:r>
              <a:rPr lang="en-US" altLang="en-US" sz="900" dirty="0">
                <a:latin typeface="Courier New" panose="02070309020205020404" pitchFamily="49" charset="0"/>
                <a:cs typeface="Courier New" panose="02070309020205020404" pitchFamily="49" charset="0"/>
              </a:rPr>
              <a:t> </a:t>
            </a:r>
            <a:r>
              <a:rPr lang="en-US" altLang="en-US" sz="900" dirty="0">
                <a:solidFill>
                  <a:srgbClr val="666600"/>
                </a:solidFill>
                <a:latin typeface="Courier New" panose="02070309020205020404" pitchFamily="49" charset="0"/>
                <a:cs typeface="Courier New" panose="02070309020205020404" pitchFamily="49" charset="0"/>
              </a:rPr>
              <a:t>(</a:t>
            </a:r>
            <a:r>
              <a:rPr lang="en-US" altLang="en-US" sz="900" dirty="0">
                <a:latin typeface="Courier New" panose="02070309020205020404" pitchFamily="49" charset="0"/>
                <a:cs typeface="Courier New" panose="02070309020205020404" pitchFamily="49" charset="0"/>
              </a:rPr>
              <a:t>d</a:t>
            </a:r>
            <a:r>
              <a:rPr lang="en-US" altLang="en-US" sz="900" dirty="0">
                <a:solidFill>
                  <a:srgbClr val="666600"/>
                </a:solidFill>
                <a:latin typeface="Courier New" panose="02070309020205020404" pitchFamily="49" charset="0"/>
                <a:cs typeface="Courier New" panose="02070309020205020404" pitchFamily="49" charset="0"/>
              </a:rPr>
              <a:t>[</a:t>
            </a:r>
            <a:r>
              <a:rPr lang="en-US" altLang="en-US" sz="900" dirty="0" err="1">
                <a:latin typeface="Courier New" panose="02070309020205020404" pitchFamily="49" charset="0"/>
                <a:cs typeface="Courier New" panose="02070309020205020404" pitchFamily="49" charset="0"/>
              </a:rPr>
              <a:t>i</a:t>
            </a:r>
            <a:r>
              <a:rPr lang="en-US" altLang="en-US" sz="900" dirty="0">
                <a:solidFill>
                  <a:srgbClr val="666600"/>
                </a:solidFill>
                <a:latin typeface="Courier New" panose="02070309020205020404" pitchFamily="49" charset="0"/>
                <a:cs typeface="Courier New" panose="02070309020205020404" pitchFamily="49" charset="0"/>
              </a:rPr>
              <a:t>]</a:t>
            </a:r>
            <a:r>
              <a:rPr lang="en-US" altLang="en-US" sz="900" dirty="0">
                <a:latin typeface="Courier New" panose="02070309020205020404" pitchFamily="49" charset="0"/>
                <a:cs typeface="Courier New" panose="02070309020205020404" pitchFamily="49" charset="0"/>
              </a:rPr>
              <a:t> </a:t>
            </a:r>
            <a:r>
              <a:rPr lang="en-US" altLang="en-US" sz="900" dirty="0">
                <a:solidFill>
                  <a:srgbClr val="666600"/>
                </a:solidFill>
                <a:latin typeface="Courier New" panose="02070309020205020404" pitchFamily="49" charset="0"/>
                <a:cs typeface="Courier New" panose="02070309020205020404" pitchFamily="49" charset="0"/>
              </a:rPr>
              <a:t>!=</a:t>
            </a:r>
            <a:r>
              <a:rPr lang="en-US" altLang="en-US" sz="900" dirty="0">
                <a:latin typeface="Courier New" panose="02070309020205020404" pitchFamily="49" charset="0"/>
                <a:cs typeface="Courier New" panose="02070309020205020404" pitchFamily="49" charset="0"/>
              </a:rPr>
              <a:t> r</a:t>
            </a:r>
            <a:r>
              <a:rPr lang="en-US" altLang="en-US" sz="900" dirty="0">
                <a:solidFill>
                  <a:srgbClr val="666600"/>
                </a:solidFill>
                <a:latin typeface="Courier New" panose="02070309020205020404" pitchFamily="49" charset="0"/>
                <a:cs typeface="Courier New" panose="02070309020205020404" pitchFamily="49" charset="0"/>
              </a:rPr>
              <a:t>[</a:t>
            </a:r>
            <a:r>
              <a:rPr lang="en-US" altLang="en-US" sz="900" dirty="0" err="1">
                <a:latin typeface="Courier New" panose="02070309020205020404" pitchFamily="49" charset="0"/>
                <a:cs typeface="Courier New" panose="02070309020205020404" pitchFamily="49" charset="0"/>
              </a:rPr>
              <a:t>i</a:t>
            </a:r>
            <a:r>
              <a:rPr lang="en-US" altLang="en-US" sz="900" dirty="0">
                <a:solidFill>
                  <a:srgbClr val="666600"/>
                </a:solidFill>
                <a:latin typeface="Courier New" panose="02070309020205020404" pitchFamily="49" charset="0"/>
                <a:cs typeface="Courier New" panose="02070309020205020404" pitchFamily="49" charset="0"/>
              </a:rPr>
              <a:t>])</a:t>
            </a:r>
          </a:p>
          <a:p>
            <a:pPr defTabSz="685800" eaLnBrk="0" fontAlgn="base" hangingPunct="0">
              <a:spcBef>
                <a:spcPct val="0"/>
              </a:spcBef>
              <a:spcAft>
                <a:spcPct val="0"/>
              </a:spcAft>
              <a:buClrTx/>
            </a:pPr>
            <a:r>
              <a:rPr lang="en-US" altLang="en-US" sz="900" dirty="0">
                <a:latin typeface="Courier New" panose="02070309020205020404" pitchFamily="49" charset="0"/>
                <a:cs typeface="Courier New" panose="02070309020205020404" pitchFamily="49" charset="0"/>
              </a:rPr>
              <a:t>    </a:t>
            </a:r>
            <a:r>
              <a:rPr lang="en-US" altLang="en-US" sz="900" dirty="0" err="1">
                <a:latin typeface="Courier New" panose="02070309020205020404" pitchFamily="49" charset="0"/>
                <a:cs typeface="Courier New" panose="02070309020205020404" pitchFamily="49" charset="0"/>
              </a:rPr>
              <a:t>printf</a:t>
            </a:r>
            <a:r>
              <a:rPr lang="en-US" altLang="en-US" sz="900" dirty="0">
                <a:solidFill>
                  <a:srgbClr val="666600"/>
                </a:solidFill>
                <a:latin typeface="Courier New" panose="02070309020205020404" pitchFamily="49" charset="0"/>
                <a:cs typeface="Courier New" panose="02070309020205020404" pitchFamily="49" charset="0"/>
              </a:rPr>
              <a:t>(</a:t>
            </a:r>
            <a:r>
              <a:rPr lang="en-US" altLang="en-US" sz="900" dirty="0">
                <a:solidFill>
                  <a:srgbClr val="008800"/>
                </a:solidFill>
                <a:latin typeface="Courier New" panose="02070309020205020404" pitchFamily="49" charset="0"/>
                <a:cs typeface="Courier New" panose="02070309020205020404" pitchFamily="49" charset="0"/>
              </a:rPr>
              <a:t>"Error: d[%d]!=r[%d] (%d, %d)n"</a:t>
            </a:r>
            <a:r>
              <a:rPr lang="en-US" altLang="en-US" sz="900" dirty="0">
                <a:solidFill>
                  <a:srgbClr val="666600"/>
                </a:solidFill>
                <a:latin typeface="Courier New" panose="02070309020205020404" pitchFamily="49" charset="0"/>
                <a:cs typeface="Courier New" panose="02070309020205020404" pitchFamily="49" charset="0"/>
              </a:rPr>
              <a:t>,</a:t>
            </a:r>
            <a:r>
              <a:rPr lang="en-US" altLang="en-US" sz="900" dirty="0">
                <a:latin typeface="Courier New" panose="02070309020205020404" pitchFamily="49" charset="0"/>
                <a:cs typeface="Courier New" panose="02070309020205020404" pitchFamily="49" charset="0"/>
              </a:rPr>
              <a:t> </a:t>
            </a:r>
            <a:r>
              <a:rPr lang="en-US" altLang="en-US" sz="900" dirty="0" err="1">
                <a:latin typeface="Courier New" panose="02070309020205020404" pitchFamily="49" charset="0"/>
                <a:cs typeface="Courier New" panose="02070309020205020404" pitchFamily="49" charset="0"/>
              </a:rPr>
              <a:t>i</a:t>
            </a:r>
            <a:r>
              <a:rPr lang="en-US" altLang="en-US" sz="900" dirty="0">
                <a:solidFill>
                  <a:srgbClr val="666600"/>
                </a:solidFill>
                <a:latin typeface="Courier New" panose="02070309020205020404" pitchFamily="49" charset="0"/>
                <a:cs typeface="Courier New" panose="02070309020205020404" pitchFamily="49" charset="0"/>
              </a:rPr>
              <a:t>,</a:t>
            </a:r>
            <a:r>
              <a:rPr lang="en-US" altLang="en-US" sz="900" dirty="0">
                <a:latin typeface="Courier New" panose="02070309020205020404" pitchFamily="49" charset="0"/>
                <a:cs typeface="Courier New" panose="02070309020205020404" pitchFamily="49" charset="0"/>
              </a:rPr>
              <a:t> </a:t>
            </a:r>
            <a:r>
              <a:rPr lang="en-US" altLang="en-US" sz="900" dirty="0" err="1">
                <a:latin typeface="Courier New" panose="02070309020205020404" pitchFamily="49" charset="0"/>
                <a:cs typeface="Courier New" panose="02070309020205020404" pitchFamily="49" charset="0"/>
              </a:rPr>
              <a:t>i</a:t>
            </a:r>
            <a:r>
              <a:rPr lang="en-US" altLang="en-US" sz="900" dirty="0">
                <a:solidFill>
                  <a:srgbClr val="666600"/>
                </a:solidFill>
                <a:latin typeface="Courier New" panose="02070309020205020404" pitchFamily="49" charset="0"/>
                <a:cs typeface="Courier New" panose="02070309020205020404" pitchFamily="49" charset="0"/>
              </a:rPr>
              <a:t>,</a:t>
            </a:r>
            <a:r>
              <a:rPr lang="en-US" altLang="en-US" sz="900" dirty="0">
                <a:latin typeface="Courier New" panose="02070309020205020404" pitchFamily="49" charset="0"/>
                <a:cs typeface="Courier New" panose="02070309020205020404" pitchFamily="49" charset="0"/>
              </a:rPr>
              <a:t> d</a:t>
            </a:r>
            <a:r>
              <a:rPr lang="en-US" altLang="en-US" sz="900" dirty="0">
                <a:solidFill>
                  <a:srgbClr val="666600"/>
                </a:solidFill>
                <a:latin typeface="Courier New" panose="02070309020205020404" pitchFamily="49" charset="0"/>
                <a:cs typeface="Courier New" panose="02070309020205020404" pitchFamily="49" charset="0"/>
              </a:rPr>
              <a:t>[</a:t>
            </a:r>
            <a:r>
              <a:rPr lang="en-US" altLang="en-US" sz="900" dirty="0" err="1">
                <a:latin typeface="Courier New" panose="02070309020205020404" pitchFamily="49" charset="0"/>
                <a:cs typeface="Courier New" panose="02070309020205020404" pitchFamily="49" charset="0"/>
              </a:rPr>
              <a:t>i</a:t>
            </a:r>
            <a:r>
              <a:rPr lang="en-US" altLang="en-US" sz="900" dirty="0">
                <a:solidFill>
                  <a:srgbClr val="666600"/>
                </a:solidFill>
                <a:latin typeface="Courier New" panose="02070309020205020404" pitchFamily="49" charset="0"/>
                <a:cs typeface="Courier New" panose="02070309020205020404" pitchFamily="49" charset="0"/>
              </a:rPr>
              <a:t>],</a:t>
            </a:r>
            <a:r>
              <a:rPr lang="en-US" altLang="en-US" sz="900" dirty="0">
                <a:latin typeface="Courier New" panose="02070309020205020404" pitchFamily="49" charset="0"/>
                <a:cs typeface="Courier New" panose="02070309020205020404" pitchFamily="49" charset="0"/>
              </a:rPr>
              <a:t> r</a:t>
            </a:r>
            <a:r>
              <a:rPr lang="en-US" altLang="en-US" sz="900" dirty="0">
                <a:solidFill>
                  <a:srgbClr val="666600"/>
                </a:solidFill>
                <a:latin typeface="Courier New" panose="02070309020205020404" pitchFamily="49" charset="0"/>
                <a:cs typeface="Courier New" panose="02070309020205020404" pitchFamily="49" charset="0"/>
              </a:rPr>
              <a:t>[</a:t>
            </a:r>
            <a:r>
              <a:rPr lang="en-US" altLang="en-US" sz="900" dirty="0" err="1">
                <a:latin typeface="Courier New" panose="02070309020205020404" pitchFamily="49" charset="0"/>
                <a:cs typeface="Courier New" panose="02070309020205020404" pitchFamily="49" charset="0"/>
              </a:rPr>
              <a:t>i</a:t>
            </a:r>
            <a:r>
              <a:rPr lang="en-US" altLang="en-US" sz="900" dirty="0">
                <a:solidFill>
                  <a:srgbClr val="666600"/>
                </a:solidFill>
                <a:latin typeface="Courier New" panose="02070309020205020404" pitchFamily="49" charset="0"/>
                <a:cs typeface="Courier New" panose="02070309020205020404" pitchFamily="49" charset="0"/>
              </a:rPr>
              <a:t>]);</a:t>
            </a:r>
            <a:r>
              <a:rPr lang="en-US" altLang="en-US" sz="450" dirty="0">
                <a:solidFill>
                  <a:schemeClr val="tx1"/>
                </a:solidFill>
              </a:rPr>
              <a:t> </a:t>
            </a:r>
          </a:p>
          <a:p>
            <a:pPr defTabSz="685800" eaLnBrk="0" fontAlgn="base" hangingPunct="0">
              <a:spcBef>
                <a:spcPct val="0"/>
              </a:spcBef>
              <a:spcAft>
                <a:spcPct val="0"/>
              </a:spcAft>
              <a:buClrTx/>
            </a:pPr>
            <a:r>
              <a:rPr lang="en-US" altLang="en-US" sz="450" dirty="0">
                <a:latin typeface="Arial" panose="020B0604020202020204" pitchFamily="34" charset="0"/>
              </a:rPr>
              <a:t>..</a:t>
            </a:r>
            <a:endParaRPr lang="en-US" altLang="en-US" sz="1350" dirty="0">
              <a:solidFill>
                <a:schemeClr val="tx1"/>
              </a:solidFill>
              <a:latin typeface="Arial" panose="020B0604020202020204" pitchFamily="34" charset="0"/>
            </a:endParaRPr>
          </a:p>
        </p:txBody>
      </p:sp>
      <p:sp>
        <p:nvSpPr>
          <p:cNvPr id="7" name="TextBox 6"/>
          <p:cNvSpPr txBox="1"/>
          <p:nvPr/>
        </p:nvSpPr>
        <p:spPr>
          <a:xfrm>
            <a:off x="248885" y="4083801"/>
            <a:ext cx="6280535" cy="707886"/>
          </a:xfrm>
          <a:prstGeom prst="rect">
            <a:avLst/>
          </a:prstGeom>
          <a:noFill/>
        </p:spPr>
        <p:txBody>
          <a:bodyPr wrap="square" rtlCol="0">
            <a:spAutoFit/>
          </a:bodyPr>
          <a:lstStyle/>
          <a:p>
            <a:r>
              <a:rPr lang="en-US" altLang="en-US" sz="2000" dirty="0">
                <a:latin typeface="Raleway Light" panose="020B0604020202020204" charset="0"/>
              </a:rPr>
              <a:t>What if you need multiple dynamically sized arrays in a single kernel? </a:t>
            </a:r>
          </a:p>
        </p:txBody>
      </p:sp>
      <p:sp>
        <p:nvSpPr>
          <p:cNvPr id="8" name="Rectangle 7"/>
          <p:cNvSpPr/>
          <p:nvPr/>
        </p:nvSpPr>
        <p:spPr>
          <a:xfrm>
            <a:off x="2688119" y="4403819"/>
            <a:ext cx="4572000" cy="415498"/>
          </a:xfrm>
          <a:prstGeom prst="rect">
            <a:avLst/>
          </a:prstGeom>
        </p:spPr>
        <p:txBody>
          <a:bodyPr>
            <a:spAutoFit/>
          </a:bodyPr>
          <a:lstStyle/>
          <a:p>
            <a:r>
              <a:rPr lang="en-US" altLang="en-US" sz="1050" dirty="0"/>
              <a:t>You must declare a single </a:t>
            </a:r>
            <a:r>
              <a:rPr lang="en-US" altLang="en-US" sz="1050" dirty="0">
                <a:cs typeface="Courier New" panose="02070309020205020404" pitchFamily="49" charset="0"/>
              </a:rPr>
              <a:t>extern</a:t>
            </a:r>
            <a:r>
              <a:rPr lang="en-US" altLang="en-US" sz="1050" dirty="0"/>
              <a:t> </a:t>
            </a:r>
            <a:r>
              <a:rPr lang="en-US" altLang="en-US" sz="1050" dirty="0" err="1"/>
              <a:t>unsized</a:t>
            </a:r>
            <a:r>
              <a:rPr lang="en-US" altLang="en-US" sz="1050" dirty="0"/>
              <a:t> array as before, and use pointers into it to divide it into multiple arrays</a:t>
            </a:r>
            <a:endParaRPr lang="en-US" altLang="en-US" sz="2100" dirty="0"/>
          </a:p>
        </p:txBody>
      </p:sp>
      <p:cxnSp>
        <p:nvCxnSpPr>
          <p:cNvPr id="9" name="Straight Connector 8"/>
          <p:cNvCxnSpPr/>
          <p:nvPr/>
        </p:nvCxnSpPr>
        <p:spPr>
          <a:xfrm>
            <a:off x="3755115" y="2076583"/>
            <a:ext cx="714575"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4057250" y="3039740"/>
            <a:ext cx="116586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5199600" y="4827300"/>
            <a:ext cx="1508746" cy="253916"/>
          </a:xfrm>
          <a:prstGeom prst="rect">
            <a:avLst/>
          </a:prstGeom>
        </p:spPr>
        <p:txBody>
          <a:bodyPr wrap="none">
            <a:spAutoFit/>
          </a:bodyPr>
          <a:lstStyle/>
          <a:p>
            <a:r>
              <a:rPr lang="en-US" altLang="en-US" sz="1050" dirty="0"/>
              <a:t>Basically, don’t do it...</a:t>
            </a:r>
            <a:r>
              <a:rPr lang="en-US" altLang="en-US" sz="600" dirty="0"/>
              <a:t> </a:t>
            </a:r>
            <a:endParaRPr lang="en-US" altLang="en-US" sz="2100" dirty="0"/>
          </a:p>
        </p:txBody>
      </p:sp>
      <p:sp>
        <p:nvSpPr>
          <p:cNvPr id="14" name="Rectangle 13"/>
          <p:cNvSpPr/>
          <p:nvPr/>
        </p:nvSpPr>
        <p:spPr>
          <a:xfrm>
            <a:off x="7260119" y="4834790"/>
            <a:ext cx="917239" cy="253916"/>
          </a:xfrm>
          <a:prstGeom prst="rect">
            <a:avLst/>
          </a:prstGeom>
        </p:spPr>
        <p:txBody>
          <a:bodyPr wrap="none">
            <a:spAutoFit/>
          </a:bodyPr>
          <a:lstStyle/>
          <a:p>
            <a:r>
              <a:rPr lang="en-US" altLang="en-US" sz="1050" dirty="0"/>
              <a:t>Just don’t…</a:t>
            </a:r>
            <a:r>
              <a:rPr lang="en-US" altLang="en-US" sz="600" dirty="0"/>
              <a:t> </a:t>
            </a:r>
            <a:endParaRPr lang="en-US" altLang="en-US" sz="2100" dirty="0"/>
          </a:p>
        </p:txBody>
      </p:sp>
    </p:spTree>
    <p:extLst>
      <p:ext uri="{BB962C8B-B14F-4D97-AF65-F5344CB8AC3E}">
        <p14:creationId xmlns:p14="http://schemas.microsoft.com/office/powerpoint/2010/main" val="3516479360"/>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childTnLst>
                          </p:cTn>
                        </p:par>
                        <p:par>
                          <p:cTn id="33" fill="hold">
                            <p:stCondLst>
                              <p:cond delay="500"/>
                            </p:stCondLst>
                            <p:childTnLst>
                              <p:par>
                                <p:cTn id="34" presetID="10" presetClass="entr" presetSubtype="0" fill="hold" grpId="0" nodeType="after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7" grpId="0"/>
      <p:bldP spid="8" grpId="0"/>
      <p:bldP spid="11" grpId="0"/>
      <p:bldP spid="1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CUDA Memory Model</a:t>
            </a:r>
          </a:p>
        </p:txBody>
      </p:sp>
      <p:sp>
        <p:nvSpPr>
          <p:cNvPr id="6" name="Text Placeholder 5"/>
          <p:cNvSpPr>
            <a:spLocks noGrp="1"/>
          </p:cNvSpPr>
          <p:nvPr>
            <p:ph type="body" idx="1"/>
          </p:nvPr>
        </p:nvSpPr>
        <p:spPr/>
        <p:txBody>
          <a:bodyPr/>
          <a:lstStyle/>
          <a:p>
            <a:r>
              <a:rPr lang="en-US" dirty="0"/>
              <a:t>Shared Memory</a:t>
            </a:r>
          </a:p>
          <a:p>
            <a:pPr lvl="1"/>
            <a:r>
              <a:rPr lang="en-US" dirty="0"/>
              <a:t>Another positive feature is that it is programmable on Kepler Architecture. </a:t>
            </a:r>
          </a:p>
          <a:p>
            <a:pPr lvl="1"/>
            <a:r>
              <a:rPr lang="en-US" dirty="0"/>
              <a:t>You can assign the amount of memory you need.</a:t>
            </a:r>
          </a:p>
          <a:p>
            <a:pPr lvl="2"/>
            <a:r>
              <a:rPr lang="en-US" dirty="0"/>
              <a:t>Shared memory and the L1 cache use the same physical space of 64K on-chip memory</a:t>
            </a:r>
          </a:p>
          <a:p>
            <a:pPr lvl="1"/>
            <a:endParaRPr lang="en-US" dirty="0"/>
          </a:p>
        </p:txBody>
      </p:sp>
      <p:sp>
        <p:nvSpPr>
          <p:cNvPr id="9" name="Rectangle 8"/>
          <p:cNvSpPr/>
          <p:nvPr/>
        </p:nvSpPr>
        <p:spPr>
          <a:xfrm>
            <a:off x="3022948" y="3302977"/>
            <a:ext cx="4031873" cy="1061829"/>
          </a:xfrm>
          <a:prstGeom prst="rect">
            <a:avLst/>
          </a:prstGeom>
        </p:spPr>
        <p:txBody>
          <a:bodyPr wrap="none">
            <a:spAutoFit/>
          </a:bodyPr>
          <a:lstStyle/>
          <a:p>
            <a:r>
              <a:rPr lang="en-US" sz="1050" dirty="0" err="1">
                <a:latin typeface="Courier New" panose="02070309020205020404" pitchFamily="49" charset="0"/>
                <a:cs typeface="Courier New" panose="02070309020205020404" pitchFamily="49" charset="0"/>
              </a:rPr>
              <a:t>cudaDeviceSetCacheConfig</a:t>
            </a:r>
            <a:r>
              <a:rPr lang="en-US" sz="1050" dirty="0">
                <a:latin typeface="Courier New" panose="02070309020205020404" pitchFamily="49" charset="0"/>
                <a:cs typeface="Courier New" panose="02070309020205020404" pitchFamily="49" charset="0"/>
              </a:rPr>
              <a:t>(cudaFuncCachePreferL1);</a:t>
            </a:r>
          </a:p>
          <a:p>
            <a:endParaRPr lang="en-US" sz="1050" dirty="0"/>
          </a:p>
          <a:p>
            <a:r>
              <a:rPr lang="en-US" sz="1050" dirty="0"/>
              <a:t>Options are:</a:t>
            </a:r>
          </a:p>
          <a:p>
            <a:r>
              <a:rPr lang="en-US" sz="1050" dirty="0">
                <a:latin typeface="Courier New" panose="02070309020205020404" pitchFamily="49" charset="0"/>
                <a:cs typeface="Courier New" panose="02070309020205020404" pitchFamily="49" charset="0"/>
              </a:rPr>
              <a:t>	cudaFuncCachePreferL1</a:t>
            </a:r>
          </a:p>
          <a:p>
            <a:r>
              <a:rPr lang="en-US" sz="1050" dirty="0">
                <a:latin typeface="Courier New" panose="02070309020205020404" pitchFamily="49" charset="0"/>
                <a:cs typeface="Courier New" panose="02070309020205020404" pitchFamily="49" charset="0"/>
              </a:rPr>
              <a:t>	</a:t>
            </a:r>
            <a:r>
              <a:rPr lang="en-US" sz="1050" dirty="0" err="1">
                <a:latin typeface="Courier New" panose="02070309020205020404" pitchFamily="49" charset="0"/>
                <a:cs typeface="Courier New" panose="02070309020205020404" pitchFamily="49" charset="0"/>
              </a:rPr>
              <a:t>cudaFuncCachePreferShared</a:t>
            </a:r>
            <a:endParaRPr lang="en-US" sz="1050" dirty="0">
              <a:latin typeface="Courier New" panose="02070309020205020404" pitchFamily="49" charset="0"/>
              <a:cs typeface="Courier New" panose="02070309020205020404" pitchFamily="49" charset="0"/>
            </a:endParaRPr>
          </a:p>
          <a:p>
            <a:r>
              <a:rPr lang="en-US" sz="1050" dirty="0">
                <a:latin typeface="Courier New" panose="02070309020205020404" pitchFamily="49" charset="0"/>
                <a:cs typeface="Courier New" panose="02070309020205020404" pitchFamily="49" charset="0"/>
              </a:rPr>
              <a:t>	</a:t>
            </a:r>
            <a:r>
              <a:rPr lang="en-US" sz="1050" dirty="0" err="1">
                <a:latin typeface="Courier New" panose="02070309020205020404" pitchFamily="49" charset="0"/>
                <a:cs typeface="Courier New" panose="02070309020205020404" pitchFamily="49" charset="0"/>
              </a:rPr>
              <a:t>cudaFuncCachePreferEqual</a:t>
            </a:r>
            <a:endParaRPr lang="en-US" sz="105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275808238"/>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CUDA Memory Model</a:t>
            </a:r>
          </a:p>
        </p:txBody>
      </p:sp>
      <p:sp>
        <p:nvSpPr>
          <p:cNvPr id="6" name="Text Placeholder 5"/>
          <p:cNvSpPr>
            <a:spLocks noGrp="1"/>
          </p:cNvSpPr>
          <p:nvPr>
            <p:ph type="body" idx="1"/>
          </p:nvPr>
        </p:nvSpPr>
        <p:spPr>
          <a:xfrm>
            <a:off x="-125" y="1352327"/>
            <a:ext cx="4401304" cy="3123073"/>
          </a:xfrm>
        </p:spPr>
        <p:txBody>
          <a:bodyPr/>
          <a:lstStyle/>
          <a:p>
            <a:r>
              <a:rPr lang="en-US" dirty="0"/>
              <a:t>Shared Memory</a:t>
            </a:r>
          </a:p>
          <a:p>
            <a:pPr lvl="1"/>
            <a:r>
              <a:rPr lang="en-US" dirty="0"/>
              <a:t>This is usually the best way to optimize your algorithms memory behavior if there are multiple accesses to those memory addresses.</a:t>
            </a:r>
          </a:p>
          <a:p>
            <a:pPr lvl="1"/>
            <a:r>
              <a:rPr lang="en-US" dirty="0"/>
              <a:t>Example:</a:t>
            </a:r>
          </a:p>
          <a:p>
            <a:pPr lvl="1"/>
            <a:endParaRPr lang="en-US" dirty="0"/>
          </a:p>
        </p:txBody>
      </p:sp>
      <p:sp>
        <p:nvSpPr>
          <p:cNvPr id="8" name="Rectangle 7"/>
          <p:cNvSpPr/>
          <p:nvPr/>
        </p:nvSpPr>
        <p:spPr>
          <a:xfrm>
            <a:off x="4314067" y="1716953"/>
            <a:ext cx="4669913" cy="2758447"/>
          </a:xfrm>
          <a:prstGeom prst="rect">
            <a:avLst/>
          </a:prstGeom>
          <a:solidFill>
            <a:srgbClr val="FFFFFF"/>
          </a:solidFill>
        </p:spPr>
        <p:txBody>
          <a:bodyPr wrap="square">
            <a:spAutoFit/>
          </a:bodyPr>
          <a:lstStyle/>
          <a:p>
            <a:pPr defTabSz="685800">
              <a:buClrTx/>
              <a:defRPr/>
            </a:pPr>
            <a:r>
              <a:rPr lang="en-US" sz="825" dirty="0">
                <a:latin typeface="Courier New" panose="02070309020205020404" pitchFamily="49" charset="0"/>
              </a:rPr>
              <a:t>__global__ </a:t>
            </a:r>
            <a:r>
              <a:rPr lang="en-US" sz="825" dirty="0">
                <a:solidFill>
                  <a:srgbClr val="8000FF"/>
                </a:solidFill>
                <a:latin typeface="Courier New" panose="02070309020205020404" pitchFamily="49" charset="0"/>
              </a:rPr>
              <a:t>void</a:t>
            </a:r>
            <a:r>
              <a:rPr lang="en-US" sz="825" dirty="0">
                <a:latin typeface="Courier New" panose="02070309020205020404" pitchFamily="49" charset="0"/>
              </a:rPr>
              <a:t> </a:t>
            </a:r>
            <a:r>
              <a:rPr lang="en-US" sz="825" dirty="0" err="1">
                <a:latin typeface="Courier New" panose="02070309020205020404" pitchFamily="49" charset="0"/>
              </a:rPr>
              <a:t>compute_it</a:t>
            </a:r>
            <a:r>
              <a:rPr lang="en-US" sz="825" b="1" dirty="0">
                <a:solidFill>
                  <a:srgbClr val="000080"/>
                </a:solidFill>
                <a:latin typeface="Courier New" panose="02070309020205020404" pitchFamily="49" charset="0"/>
              </a:rPr>
              <a:t>(</a:t>
            </a:r>
            <a:r>
              <a:rPr lang="en-US" sz="825" dirty="0">
                <a:solidFill>
                  <a:srgbClr val="8000FF"/>
                </a:solidFill>
                <a:latin typeface="Courier New" panose="02070309020205020404" pitchFamily="49" charset="0"/>
              </a:rPr>
              <a:t>float</a:t>
            </a:r>
            <a:r>
              <a:rPr lang="en-US" sz="825" dirty="0">
                <a:latin typeface="Courier New" panose="02070309020205020404" pitchFamily="49" charset="0"/>
              </a:rPr>
              <a:t> </a:t>
            </a:r>
            <a:r>
              <a:rPr lang="en-US" sz="825" b="1" dirty="0">
                <a:solidFill>
                  <a:srgbClr val="000080"/>
                </a:solidFill>
                <a:latin typeface="Courier New" panose="02070309020205020404" pitchFamily="49" charset="0"/>
              </a:rPr>
              <a:t>*</a:t>
            </a:r>
            <a:r>
              <a:rPr lang="en-US" sz="825" dirty="0">
                <a:latin typeface="Courier New" panose="02070309020205020404" pitchFamily="49" charset="0"/>
              </a:rPr>
              <a:t>data</a:t>
            </a:r>
            <a:r>
              <a:rPr lang="en-US" sz="825" b="1" dirty="0">
                <a:solidFill>
                  <a:srgbClr val="000080"/>
                </a:solidFill>
                <a:latin typeface="Courier New" panose="02070309020205020404" pitchFamily="49" charset="0"/>
              </a:rPr>
              <a:t>)</a:t>
            </a:r>
            <a:r>
              <a:rPr lang="en-US" sz="825" dirty="0">
                <a:latin typeface="Courier New" panose="02070309020205020404" pitchFamily="49" charset="0"/>
              </a:rPr>
              <a:t> </a:t>
            </a:r>
            <a:r>
              <a:rPr lang="en-US" sz="825" b="1" dirty="0">
                <a:solidFill>
                  <a:srgbClr val="000080"/>
                </a:solidFill>
                <a:latin typeface="Courier New" panose="02070309020205020404" pitchFamily="49" charset="0"/>
              </a:rPr>
              <a:t>{</a:t>
            </a:r>
            <a:r>
              <a:rPr lang="en-US" sz="825" dirty="0">
                <a:latin typeface="Courier New" panose="02070309020205020404" pitchFamily="49" charset="0"/>
              </a:rPr>
              <a:t> </a:t>
            </a:r>
          </a:p>
          <a:p>
            <a:pPr lvl="1" defTabSz="685800">
              <a:buClrTx/>
              <a:defRPr/>
            </a:pPr>
            <a:r>
              <a:rPr lang="en-US" sz="825" dirty="0">
                <a:solidFill>
                  <a:srgbClr val="8000FF"/>
                </a:solidFill>
                <a:latin typeface="Courier New" panose="02070309020205020404" pitchFamily="49" charset="0"/>
              </a:rPr>
              <a:t>int</a:t>
            </a:r>
            <a:r>
              <a:rPr lang="en-US" sz="825" dirty="0">
                <a:latin typeface="Courier New" panose="02070309020205020404" pitchFamily="49" charset="0"/>
              </a:rPr>
              <a:t> </a:t>
            </a:r>
            <a:r>
              <a:rPr lang="en-US" sz="825" dirty="0" err="1">
                <a:latin typeface="Courier New" panose="02070309020205020404" pitchFamily="49" charset="0"/>
              </a:rPr>
              <a:t>tid</a:t>
            </a:r>
            <a:r>
              <a:rPr lang="en-US" sz="825" dirty="0">
                <a:latin typeface="Courier New" panose="02070309020205020404" pitchFamily="49" charset="0"/>
              </a:rPr>
              <a:t> </a:t>
            </a:r>
            <a:r>
              <a:rPr lang="en-US" sz="825" b="1" dirty="0">
                <a:solidFill>
                  <a:srgbClr val="000080"/>
                </a:solidFill>
                <a:latin typeface="Courier New" panose="02070309020205020404" pitchFamily="49" charset="0"/>
              </a:rPr>
              <a:t>=</a:t>
            </a:r>
            <a:r>
              <a:rPr lang="en-US" sz="825" dirty="0">
                <a:latin typeface="Courier New" panose="02070309020205020404" pitchFamily="49" charset="0"/>
              </a:rPr>
              <a:t> </a:t>
            </a:r>
            <a:r>
              <a:rPr lang="en-US" sz="825" dirty="0" err="1">
                <a:latin typeface="Courier New" panose="02070309020205020404" pitchFamily="49" charset="0"/>
              </a:rPr>
              <a:t>threadIdx</a:t>
            </a:r>
            <a:r>
              <a:rPr lang="en-US" sz="825" b="1" dirty="0" err="1">
                <a:solidFill>
                  <a:srgbClr val="000080"/>
                </a:solidFill>
                <a:latin typeface="Courier New" panose="02070309020205020404" pitchFamily="49" charset="0"/>
              </a:rPr>
              <a:t>.</a:t>
            </a:r>
            <a:r>
              <a:rPr lang="en-US" sz="825" dirty="0" err="1">
                <a:latin typeface="Courier New" panose="02070309020205020404" pitchFamily="49" charset="0"/>
              </a:rPr>
              <a:t>x</a:t>
            </a:r>
            <a:r>
              <a:rPr lang="en-US" sz="825" b="1" dirty="0">
                <a:solidFill>
                  <a:srgbClr val="000080"/>
                </a:solidFill>
                <a:latin typeface="Courier New" panose="02070309020205020404" pitchFamily="49" charset="0"/>
              </a:rPr>
              <a:t>;</a:t>
            </a:r>
            <a:r>
              <a:rPr lang="en-US" sz="825" dirty="0">
                <a:latin typeface="Courier New" panose="02070309020205020404" pitchFamily="49" charset="0"/>
              </a:rPr>
              <a:t> </a:t>
            </a:r>
          </a:p>
          <a:p>
            <a:pPr lvl="1" defTabSz="685800">
              <a:buClrTx/>
              <a:defRPr/>
            </a:pPr>
            <a:r>
              <a:rPr lang="en-US" sz="825" dirty="0">
                <a:latin typeface="Courier New" panose="02070309020205020404" pitchFamily="49" charset="0"/>
              </a:rPr>
              <a:t>__shared__ </a:t>
            </a:r>
            <a:r>
              <a:rPr lang="en-US" sz="825" dirty="0">
                <a:solidFill>
                  <a:srgbClr val="8000FF"/>
                </a:solidFill>
                <a:latin typeface="Courier New" panose="02070309020205020404" pitchFamily="49" charset="0"/>
              </a:rPr>
              <a:t>float</a:t>
            </a:r>
            <a:r>
              <a:rPr lang="en-US" sz="825" dirty="0">
                <a:latin typeface="Courier New" panose="02070309020205020404" pitchFamily="49" charset="0"/>
              </a:rPr>
              <a:t> </a:t>
            </a:r>
            <a:r>
              <a:rPr lang="en-US" sz="825" dirty="0" err="1">
                <a:latin typeface="Courier New" panose="02070309020205020404" pitchFamily="49" charset="0"/>
              </a:rPr>
              <a:t>myblock</a:t>
            </a:r>
            <a:r>
              <a:rPr lang="en-US" sz="825" b="1" dirty="0">
                <a:solidFill>
                  <a:srgbClr val="000080"/>
                </a:solidFill>
                <a:latin typeface="Courier New" panose="02070309020205020404" pitchFamily="49" charset="0"/>
              </a:rPr>
              <a:t>[</a:t>
            </a:r>
            <a:r>
              <a:rPr lang="en-US" sz="825" dirty="0">
                <a:solidFill>
                  <a:srgbClr val="FF8000"/>
                </a:solidFill>
                <a:latin typeface="Courier New" panose="02070309020205020404" pitchFamily="49" charset="0"/>
              </a:rPr>
              <a:t>1024</a:t>
            </a:r>
            <a:r>
              <a:rPr lang="en-US" sz="825" b="1" dirty="0">
                <a:solidFill>
                  <a:srgbClr val="000080"/>
                </a:solidFill>
                <a:latin typeface="Courier New" panose="02070309020205020404" pitchFamily="49" charset="0"/>
              </a:rPr>
              <a:t>];</a:t>
            </a:r>
            <a:r>
              <a:rPr lang="en-US" sz="825" dirty="0">
                <a:latin typeface="Courier New" panose="02070309020205020404" pitchFamily="49" charset="0"/>
              </a:rPr>
              <a:t> </a:t>
            </a:r>
          </a:p>
          <a:p>
            <a:pPr lvl="1" defTabSz="685800">
              <a:buClrTx/>
              <a:defRPr/>
            </a:pPr>
            <a:r>
              <a:rPr lang="en-US" sz="825" dirty="0">
                <a:solidFill>
                  <a:srgbClr val="8000FF"/>
                </a:solidFill>
                <a:latin typeface="Courier New" panose="02070309020205020404" pitchFamily="49" charset="0"/>
              </a:rPr>
              <a:t>float</a:t>
            </a:r>
            <a:r>
              <a:rPr lang="en-US" sz="825" dirty="0">
                <a:latin typeface="Courier New" panose="02070309020205020404" pitchFamily="49" charset="0"/>
              </a:rPr>
              <a:t> </a:t>
            </a:r>
            <a:r>
              <a:rPr lang="en-US" sz="825" dirty="0" err="1">
                <a:latin typeface="Courier New" panose="02070309020205020404" pitchFamily="49" charset="0"/>
              </a:rPr>
              <a:t>tmp</a:t>
            </a:r>
            <a:r>
              <a:rPr lang="en-US" sz="825" b="1" dirty="0">
                <a:solidFill>
                  <a:srgbClr val="000080"/>
                </a:solidFill>
                <a:latin typeface="Courier New" panose="02070309020205020404" pitchFamily="49" charset="0"/>
              </a:rPr>
              <a:t>;</a:t>
            </a:r>
            <a:r>
              <a:rPr lang="en-US" sz="825" dirty="0">
                <a:latin typeface="Courier New" panose="02070309020205020404" pitchFamily="49" charset="0"/>
              </a:rPr>
              <a:t> </a:t>
            </a:r>
          </a:p>
          <a:p>
            <a:pPr lvl="1" defTabSz="685800">
              <a:buClrTx/>
              <a:defRPr/>
            </a:pPr>
            <a:endParaRPr lang="en-US" sz="825" dirty="0">
              <a:latin typeface="Courier New" panose="02070309020205020404" pitchFamily="49" charset="0"/>
            </a:endParaRPr>
          </a:p>
          <a:p>
            <a:pPr lvl="1" defTabSz="685800">
              <a:buClrTx/>
              <a:defRPr/>
            </a:pPr>
            <a:r>
              <a:rPr lang="en-US" sz="825" dirty="0">
                <a:solidFill>
                  <a:srgbClr val="008000"/>
                </a:solidFill>
                <a:latin typeface="Courier New" panose="02070309020205020404" pitchFamily="49" charset="0"/>
              </a:rPr>
              <a:t>// load the thread's data element into shared memory </a:t>
            </a:r>
          </a:p>
          <a:p>
            <a:pPr lvl="1" defTabSz="685800">
              <a:buClrTx/>
              <a:defRPr/>
            </a:pPr>
            <a:r>
              <a:rPr lang="en-US" sz="825" dirty="0" err="1">
                <a:latin typeface="Courier New" panose="02070309020205020404" pitchFamily="49" charset="0"/>
              </a:rPr>
              <a:t>myblock</a:t>
            </a:r>
            <a:r>
              <a:rPr lang="en-US" sz="825" b="1" dirty="0">
                <a:solidFill>
                  <a:srgbClr val="000080"/>
                </a:solidFill>
                <a:latin typeface="Courier New" panose="02070309020205020404" pitchFamily="49" charset="0"/>
              </a:rPr>
              <a:t>[</a:t>
            </a:r>
            <a:r>
              <a:rPr lang="en-US" sz="825" dirty="0" err="1">
                <a:latin typeface="Courier New" panose="02070309020205020404" pitchFamily="49" charset="0"/>
              </a:rPr>
              <a:t>tid</a:t>
            </a:r>
            <a:r>
              <a:rPr lang="en-US" sz="825" b="1" dirty="0">
                <a:solidFill>
                  <a:srgbClr val="000080"/>
                </a:solidFill>
                <a:latin typeface="Courier New" panose="02070309020205020404" pitchFamily="49" charset="0"/>
              </a:rPr>
              <a:t>]</a:t>
            </a:r>
            <a:r>
              <a:rPr lang="en-US" sz="825" dirty="0">
                <a:latin typeface="Courier New" panose="02070309020205020404" pitchFamily="49" charset="0"/>
              </a:rPr>
              <a:t> </a:t>
            </a:r>
            <a:r>
              <a:rPr lang="en-US" sz="825" b="1" dirty="0">
                <a:solidFill>
                  <a:srgbClr val="000080"/>
                </a:solidFill>
                <a:latin typeface="Courier New" panose="02070309020205020404" pitchFamily="49" charset="0"/>
              </a:rPr>
              <a:t>=</a:t>
            </a:r>
            <a:r>
              <a:rPr lang="en-US" sz="825" dirty="0">
                <a:latin typeface="Courier New" panose="02070309020205020404" pitchFamily="49" charset="0"/>
              </a:rPr>
              <a:t> data</a:t>
            </a:r>
            <a:r>
              <a:rPr lang="en-US" sz="825" b="1" dirty="0">
                <a:solidFill>
                  <a:srgbClr val="000080"/>
                </a:solidFill>
                <a:latin typeface="Courier New" panose="02070309020205020404" pitchFamily="49" charset="0"/>
              </a:rPr>
              <a:t>[</a:t>
            </a:r>
            <a:r>
              <a:rPr lang="en-US" sz="825" dirty="0" err="1">
                <a:latin typeface="Courier New" panose="02070309020205020404" pitchFamily="49" charset="0"/>
              </a:rPr>
              <a:t>tid</a:t>
            </a:r>
            <a:r>
              <a:rPr lang="en-US" sz="825" b="1" dirty="0">
                <a:solidFill>
                  <a:srgbClr val="000080"/>
                </a:solidFill>
                <a:latin typeface="Courier New" panose="02070309020205020404" pitchFamily="49" charset="0"/>
              </a:rPr>
              <a:t>];</a:t>
            </a:r>
            <a:r>
              <a:rPr lang="en-US" sz="825" dirty="0">
                <a:latin typeface="Courier New" panose="02070309020205020404" pitchFamily="49" charset="0"/>
              </a:rPr>
              <a:t> </a:t>
            </a:r>
          </a:p>
          <a:p>
            <a:pPr lvl="1" defTabSz="685800">
              <a:buClrTx/>
              <a:defRPr/>
            </a:pPr>
            <a:endParaRPr lang="en-US" sz="825" dirty="0">
              <a:latin typeface="Courier New" panose="02070309020205020404" pitchFamily="49" charset="0"/>
            </a:endParaRPr>
          </a:p>
          <a:p>
            <a:pPr lvl="1" defTabSz="685800">
              <a:buClrTx/>
              <a:defRPr/>
            </a:pPr>
            <a:r>
              <a:rPr lang="en-US" sz="825" dirty="0">
                <a:solidFill>
                  <a:srgbClr val="008000"/>
                </a:solidFill>
                <a:latin typeface="Courier New" panose="02070309020205020404" pitchFamily="49" charset="0"/>
              </a:rPr>
              <a:t>// ensure that all threads have loaded their values into </a:t>
            </a:r>
          </a:p>
          <a:p>
            <a:pPr lvl="1" defTabSz="685800">
              <a:buClrTx/>
              <a:defRPr/>
            </a:pPr>
            <a:r>
              <a:rPr lang="en-US" sz="825" dirty="0">
                <a:solidFill>
                  <a:srgbClr val="008000"/>
                </a:solidFill>
                <a:latin typeface="Courier New" panose="02070309020205020404" pitchFamily="49" charset="0"/>
              </a:rPr>
              <a:t>// shared memory; otherwise, one thread might be computing </a:t>
            </a:r>
          </a:p>
          <a:p>
            <a:pPr lvl="1" defTabSz="685800">
              <a:buClrTx/>
              <a:defRPr/>
            </a:pPr>
            <a:r>
              <a:rPr lang="en-US" sz="825" dirty="0">
                <a:solidFill>
                  <a:srgbClr val="008000"/>
                </a:solidFill>
                <a:latin typeface="Courier New" panose="02070309020205020404" pitchFamily="49" charset="0"/>
              </a:rPr>
              <a:t>// on uninitialized data. </a:t>
            </a:r>
          </a:p>
          <a:p>
            <a:pPr lvl="1" defTabSz="685800">
              <a:buClrTx/>
              <a:defRPr/>
            </a:pPr>
            <a:r>
              <a:rPr lang="en-US" sz="825" dirty="0">
                <a:latin typeface="Courier New" panose="02070309020205020404" pitchFamily="49" charset="0"/>
              </a:rPr>
              <a:t>__</a:t>
            </a:r>
            <a:r>
              <a:rPr lang="en-US" sz="825" dirty="0" err="1">
                <a:latin typeface="Courier New" panose="02070309020205020404" pitchFamily="49" charset="0"/>
              </a:rPr>
              <a:t>syncthreads</a:t>
            </a:r>
            <a:r>
              <a:rPr lang="en-US" sz="825" b="1" dirty="0">
                <a:solidFill>
                  <a:srgbClr val="000080"/>
                </a:solidFill>
                <a:latin typeface="Courier New" panose="02070309020205020404" pitchFamily="49" charset="0"/>
              </a:rPr>
              <a:t>();</a:t>
            </a:r>
            <a:r>
              <a:rPr lang="en-US" sz="825" dirty="0">
                <a:latin typeface="Courier New" panose="02070309020205020404" pitchFamily="49" charset="0"/>
              </a:rPr>
              <a:t> </a:t>
            </a:r>
          </a:p>
          <a:p>
            <a:pPr lvl="1" defTabSz="685800">
              <a:buClrTx/>
              <a:defRPr/>
            </a:pPr>
            <a:endParaRPr lang="en-US" sz="825" dirty="0">
              <a:latin typeface="Courier New" panose="02070309020205020404" pitchFamily="49" charset="0"/>
            </a:endParaRPr>
          </a:p>
          <a:p>
            <a:pPr lvl="1" defTabSz="685800">
              <a:buClrTx/>
              <a:defRPr/>
            </a:pPr>
            <a:r>
              <a:rPr lang="en-US" sz="825" dirty="0">
                <a:solidFill>
                  <a:srgbClr val="008000"/>
                </a:solidFill>
                <a:latin typeface="Courier New" panose="02070309020205020404" pitchFamily="49" charset="0"/>
              </a:rPr>
              <a:t>// compute the average of this thread's left and right neighbors </a:t>
            </a:r>
          </a:p>
          <a:p>
            <a:pPr lvl="1" defTabSz="685800">
              <a:buClrTx/>
              <a:defRPr/>
            </a:pPr>
            <a:r>
              <a:rPr lang="en-US" sz="825" dirty="0" err="1">
                <a:latin typeface="Courier New" panose="02070309020205020404" pitchFamily="49" charset="0"/>
              </a:rPr>
              <a:t>tmp</a:t>
            </a:r>
            <a:r>
              <a:rPr lang="en-US" sz="825" dirty="0">
                <a:latin typeface="Courier New" panose="02070309020205020404" pitchFamily="49" charset="0"/>
              </a:rPr>
              <a:t> </a:t>
            </a:r>
            <a:r>
              <a:rPr lang="en-US" sz="825" b="1" dirty="0">
                <a:solidFill>
                  <a:srgbClr val="000080"/>
                </a:solidFill>
                <a:latin typeface="Courier New" panose="02070309020205020404" pitchFamily="49" charset="0"/>
              </a:rPr>
              <a:t>=</a:t>
            </a:r>
            <a:r>
              <a:rPr lang="en-US" sz="825" dirty="0">
                <a:latin typeface="Courier New" panose="02070309020205020404" pitchFamily="49" charset="0"/>
              </a:rPr>
              <a:t> </a:t>
            </a:r>
            <a:r>
              <a:rPr lang="en-US" sz="825" b="1" dirty="0">
                <a:solidFill>
                  <a:srgbClr val="000080"/>
                </a:solidFill>
                <a:latin typeface="Courier New" panose="02070309020205020404" pitchFamily="49" charset="0"/>
              </a:rPr>
              <a:t>(</a:t>
            </a:r>
            <a:r>
              <a:rPr lang="en-US" sz="825" dirty="0" err="1">
                <a:latin typeface="Courier New" panose="02070309020205020404" pitchFamily="49" charset="0"/>
              </a:rPr>
              <a:t>myblock</a:t>
            </a:r>
            <a:r>
              <a:rPr lang="en-US" sz="825" b="1" dirty="0">
                <a:solidFill>
                  <a:srgbClr val="000080"/>
                </a:solidFill>
                <a:latin typeface="Courier New" panose="02070309020205020404" pitchFamily="49" charset="0"/>
              </a:rPr>
              <a:t>[</a:t>
            </a:r>
            <a:r>
              <a:rPr lang="en-US" sz="825" dirty="0" err="1">
                <a:latin typeface="Courier New" panose="02070309020205020404" pitchFamily="49" charset="0"/>
              </a:rPr>
              <a:t>tid</a:t>
            </a:r>
            <a:r>
              <a:rPr lang="en-US" sz="825" b="1" dirty="0">
                <a:solidFill>
                  <a:srgbClr val="000080"/>
                </a:solidFill>
                <a:latin typeface="Courier New" panose="02070309020205020404" pitchFamily="49" charset="0"/>
              </a:rPr>
              <a:t>&gt;</a:t>
            </a:r>
            <a:r>
              <a:rPr lang="en-US" sz="825" dirty="0">
                <a:solidFill>
                  <a:srgbClr val="FF8000"/>
                </a:solidFill>
                <a:latin typeface="Courier New" panose="02070309020205020404" pitchFamily="49" charset="0"/>
              </a:rPr>
              <a:t>0</a:t>
            </a:r>
            <a:r>
              <a:rPr lang="en-US" sz="825" b="1" dirty="0">
                <a:solidFill>
                  <a:srgbClr val="000080"/>
                </a:solidFill>
                <a:latin typeface="Courier New" panose="02070309020205020404" pitchFamily="49" charset="0"/>
              </a:rPr>
              <a:t>?</a:t>
            </a:r>
            <a:r>
              <a:rPr lang="en-US" sz="825" dirty="0">
                <a:latin typeface="Courier New" panose="02070309020205020404" pitchFamily="49" charset="0"/>
              </a:rPr>
              <a:t>tid</a:t>
            </a:r>
            <a:r>
              <a:rPr lang="en-US" sz="825" b="1" dirty="0">
                <a:solidFill>
                  <a:srgbClr val="000080"/>
                </a:solidFill>
                <a:latin typeface="Courier New" panose="02070309020205020404" pitchFamily="49" charset="0"/>
              </a:rPr>
              <a:t>-</a:t>
            </a:r>
            <a:r>
              <a:rPr lang="en-US" sz="825" dirty="0">
                <a:solidFill>
                  <a:srgbClr val="FF8000"/>
                </a:solidFill>
                <a:latin typeface="Courier New" panose="02070309020205020404" pitchFamily="49" charset="0"/>
              </a:rPr>
              <a:t>1</a:t>
            </a:r>
            <a:r>
              <a:rPr lang="en-US" sz="825" b="1" dirty="0">
                <a:solidFill>
                  <a:srgbClr val="000080"/>
                </a:solidFill>
                <a:latin typeface="Courier New" panose="02070309020205020404" pitchFamily="49" charset="0"/>
              </a:rPr>
              <a:t>:</a:t>
            </a:r>
            <a:r>
              <a:rPr lang="en-US" sz="825" dirty="0">
                <a:solidFill>
                  <a:srgbClr val="FF8000"/>
                </a:solidFill>
                <a:latin typeface="Courier New" panose="02070309020205020404" pitchFamily="49" charset="0"/>
              </a:rPr>
              <a:t>1023</a:t>
            </a:r>
            <a:r>
              <a:rPr lang="en-US" sz="825" b="1" dirty="0">
                <a:solidFill>
                  <a:srgbClr val="000080"/>
                </a:solidFill>
                <a:latin typeface="Courier New" panose="02070309020205020404" pitchFamily="49" charset="0"/>
              </a:rPr>
              <a:t>]</a:t>
            </a:r>
            <a:r>
              <a:rPr lang="en-US" sz="825" dirty="0">
                <a:latin typeface="Courier New" panose="02070309020205020404" pitchFamily="49" charset="0"/>
              </a:rPr>
              <a:t> </a:t>
            </a:r>
            <a:r>
              <a:rPr lang="en-US" sz="825" b="1" dirty="0">
                <a:solidFill>
                  <a:srgbClr val="000080"/>
                </a:solidFill>
                <a:latin typeface="Courier New" panose="02070309020205020404" pitchFamily="49" charset="0"/>
              </a:rPr>
              <a:t>+</a:t>
            </a:r>
            <a:r>
              <a:rPr lang="en-US" sz="825" dirty="0">
                <a:latin typeface="Courier New" panose="02070309020205020404" pitchFamily="49" charset="0"/>
              </a:rPr>
              <a:t> </a:t>
            </a:r>
            <a:r>
              <a:rPr lang="en-US" sz="825" dirty="0" err="1">
                <a:latin typeface="Courier New" panose="02070309020205020404" pitchFamily="49" charset="0"/>
              </a:rPr>
              <a:t>myblock</a:t>
            </a:r>
            <a:r>
              <a:rPr lang="en-US" sz="825" b="1" dirty="0">
                <a:solidFill>
                  <a:srgbClr val="000080"/>
                </a:solidFill>
                <a:latin typeface="Courier New" panose="02070309020205020404" pitchFamily="49" charset="0"/>
              </a:rPr>
              <a:t>[</a:t>
            </a:r>
            <a:r>
              <a:rPr lang="en-US" sz="825" dirty="0" err="1">
                <a:latin typeface="Courier New" panose="02070309020205020404" pitchFamily="49" charset="0"/>
              </a:rPr>
              <a:t>tid</a:t>
            </a:r>
            <a:r>
              <a:rPr lang="en-US" sz="825" b="1" dirty="0">
                <a:solidFill>
                  <a:srgbClr val="000080"/>
                </a:solidFill>
                <a:latin typeface="Courier New" panose="02070309020205020404" pitchFamily="49" charset="0"/>
              </a:rPr>
              <a:t>&lt;</a:t>
            </a:r>
            <a:r>
              <a:rPr lang="en-US" sz="825" dirty="0">
                <a:solidFill>
                  <a:srgbClr val="FF8000"/>
                </a:solidFill>
                <a:latin typeface="Courier New" panose="02070309020205020404" pitchFamily="49" charset="0"/>
              </a:rPr>
              <a:t>1023</a:t>
            </a:r>
            <a:r>
              <a:rPr lang="en-US" sz="825" b="1" dirty="0">
                <a:solidFill>
                  <a:srgbClr val="000080"/>
                </a:solidFill>
                <a:latin typeface="Courier New" panose="02070309020205020404" pitchFamily="49" charset="0"/>
              </a:rPr>
              <a:t>?</a:t>
            </a:r>
            <a:r>
              <a:rPr lang="en-US" sz="825" dirty="0">
                <a:latin typeface="Courier New" panose="02070309020205020404" pitchFamily="49" charset="0"/>
              </a:rPr>
              <a:t>tid</a:t>
            </a:r>
            <a:r>
              <a:rPr lang="en-US" sz="825" b="1" dirty="0">
                <a:solidFill>
                  <a:srgbClr val="000080"/>
                </a:solidFill>
                <a:latin typeface="Courier New" panose="02070309020205020404" pitchFamily="49" charset="0"/>
              </a:rPr>
              <a:t>+</a:t>
            </a:r>
            <a:r>
              <a:rPr lang="en-US" sz="825" dirty="0">
                <a:solidFill>
                  <a:srgbClr val="FF8000"/>
                </a:solidFill>
                <a:latin typeface="Courier New" panose="02070309020205020404" pitchFamily="49" charset="0"/>
              </a:rPr>
              <a:t>1</a:t>
            </a:r>
            <a:r>
              <a:rPr lang="en-US" sz="825" b="1" dirty="0">
                <a:solidFill>
                  <a:srgbClr val="000080"/>
                </a:solidFill>
                <a:latin typeface="Courier New" panose="02070309020205020404" pitchFamily="49" charset="0"/>
              </a:rPr>
              <a:t>:</a:t>
            </a:r>
            <a:r>
              <a:rPr lang="en-US" sz="825" dirty="0">
                <a:solidFill>
                  <a:srgbClr val="FF8000"/>
                </a:solidFill>
                <a:latin typeface="Courier New" panose="02070309020205020404" pitchFamily="49" charset="0"/>
              </a:rPr>
              <a:t>0</a:t>
            </a:r>
            <a:r>
              <a:rPr lang="en-US" sz="825" b="1" dirty="0">
                <a:solidFill>
                  <a:srgbClr val="000080"/>
                </a:solidFill>
                <a:latin typeface="Courier New" panose="02070309020205020404" pitchFamily="49" charset="0"/>
              </a:rPr>
              <a:t>])</a:t>
            </a:r>
            <a:r>
              <a:rPr lang="en-US" sz="825" dirty="0">
                <a:latin typeface="Courier New" panose="02070309020205020404" pitchFamily="49" charset="0"/>
              </a:rPr>
              <a:t> </a:t>
            </a:r>
            <a:r>
              <a:rPr lang="en-US" sz="825" b="1" dirty="0">
                <a:solidFill>
                  <a:srgbClr val="000080"/>
                </a:solidFill>
                <a:latin typeface="Courier New" panose="02070309020205020404" pitchFamily="49" charset="0"/>
              </a:rPr>
              <a:t>*</a:t>
            </a:r>
            <a:r>
              <a:rPr lang="en-US" sz="825" dirty="0">
                <a:latin typeface="Courier New" panose="02070309020205020404" pitchFamily="49" charset="0"/>
              </a:rPr>
              <a:t> </a:t>
            </a:r>
            <a:r>
              <a:rPr lang="en-US" sz="825" dirty="0">
                <a:solidFill>
                  <a:srgbClr val="FF8000"/>
                </a:solidFill>
                <a:latin typeface="Courier New" panose="02070309020205020404" pitchFamily="49" charset="0"/>
              </a:rPr>
              <a:t>0.5f</a:t>
            </a:r>
            <a:r>
              <a:rPr lang="en-US" sz="825" b="1" dirty="0">
                <a:solidFill>
                  <a:srgbClr val="000080"/>
                </a:solidFill>
                <a:latin typeface="Courier New" panose="02070309020205020404" pitchFamily="49" charset="0"/>
              </a:rPr>
              <a:t>);</a:t>
            </a:r>
            <a:r>
              <a:rPr lang="en-US" sz="825" dirty="0">
                <a:latin typeface="Courier New" panose="02070309020205020404" pitchFamily="49" charset="0"/>
              </a:rPr>
              <a:t> </a:t>
            </a:r>
          </a:p>
          <a:p>
            <a:pPr lvl="1" defTabSz="685800">
              <a:buClrTx/>
              <a:defRPr/>
            </a:pPr>
            <a:r>
              <a:rPr lang="en-US" sz="825" dirty="0">
                <a:solidFill>
                  <a:srgbClr val="008000"/>
                </a:solidFill>
                <a:latin typeface="Courier New" panose="02070309020205020404" pitchFamily="49" charset="0"/>
              </a:rPr>
              <a:t>// square the </a:t>
            </a:r>
            <a:r>
              <a:rPr lang="en-US" sz="825" dirty="0" err="1">
                <a:solidFill>
                  <a:srgbClr val="008000"/>
                </a:solidFill>
                <a:latin typeface="Courier New" panose="02070309020205020404" pitchFamily="49" charset="0"/>
              </a:rPr>
              <a:t>previousr</a:t>
            </a:r>
            <a:r>
              <a:rPr lang="en-US" sz="825" dirty="0">
                <a:solidFill>
                  <a:srgbClr val="008000"/>
                </a:solidFill>
                <a:latin typeface="Courier New" panose="02070309020205020404" pitchFamily="49" charset="0"/>
              </a:rPr>
              <a:t> result and add my value, squared </a:t>
            </a:r>
          </a:p>
          <a:p>
            <a:pPr lvl="1" defTabSz="685800">
              <a:buClrTx/>
              <a:defRPr/>
            </a:pPr>
            <a:r>
              <a:rPr lang="en-US" sz="825" dirty="0" err="1">
                <a:latin typeface="Courier New" panose="02070309020205020404" pitchFamily="49" charset="0"/>
              </a:rPr>
              <a:t>myblock</a:t>
            </a:r>
            <a:r>
              <a:rPr lang="en-US" sz="825" b="1" dirty="0">
                <a:solidFill>
                  <a:srgbClr val="000080"/>
                </a:solidFill>
                <a:latin typeface="Courier New" panose="02070309020205020404" pitchFamily="49" charset="0"/>
              </a:rPr>
              <a:t>[</a:t>
            </a:r>
            <a:r>
              <a:rPr lang="en-US" sz="825" dirty="0" err="1">
                <a:latin typeface="Courier New" panose="02070309020205020404" pitchFamily="49" charset="0"/>
              </a:rPr>
              <a:t>tid</a:t>
            </a:r>
            <a:r>
              <a:rPr lang="en-US" sz="825" b="1" dirty="0">
                <a:solidFill>
                  <a:srgbClr val="000080"/>
                </a:solidFill>
                <a:latin typeface="Courier New" panose="02070309020205020404" pitchFamily="49" charset="0"/>
              </a:rPr>
              <a:t>]</a:t>
            </a:r>
            <a:r>
              <a:rPr lang="en-US" sz="825" dirty="0">
                <a:latin typeface="Courier New" panose="02070309020205020404" pitchFamily="49" charset="0"/>
              </a:rPr>
              <a:t> </a:t>
            </a:r>
            <a:r>
              <a:rPr lang="en-US" sz="825" b="1" dirty="0">
                <a:solidFill>
                  <a:srgbClr val="000080"/>
                </a:solidFill>
                <a:latin typeface="Courier New" panose="02070309020205020404" pitchFamily="49" charset="0"/>
              </a:rPr>
              <a:t>=</a:t>
            </a:r>
            <a:r>
              <a:rPr lang="en-US" sz="825" dirty="0">
                <a:latin typeface="Courier New" panose="02070309020205020404" pitchFamily="49" charset="0"/>
              </a:rPr>
              <a:t> </a:t>
            </a:r>
            <a:r>
              <a:rPr lang="en-US" sz="825" dirty="0" err="1">
                <a:latin typeface="Courier New" panose="02070309020205020404" pitchFamily="49" charset="0"/>
              </a:rPr>
              <a:t>tmp</a:t>
            </a:r>
            <a:r>
              <a:rPr lang="en-US" sz="825" b="1" dirty="0">
                <a:solidFill>
                  <a:srgbClr val="000080"/>
                </a:solidFill>
                <a:latin typeface="Courier New" panose="02070309020205020404" pitchFamily="49" charset="0"/>
              </a:rPr>
              <a:t>*</a:t>
            </a:r>
            <a:r>
              <a:rPr lang="en-US" sz="825" dirty="0" err="1">
                <a:latin typeface="Courier New" panose="02070309020205020404" pitchFamily="49" charset="0"/>
              </a:rPr>
              <a:t>tmp</a:t>
            </a:r>
            <a:r>
              <a:rPr lang="en-US" sz="825" dirty="0">
                <a:latin typeface="Courier New" panose="02070309020205020404" pitchFamily="49" charset="0"/>
              </a:rPr>
              <a:t> </a:t>
            </a:r>
            <a:r>
              <a:rPr lang="en-US" sz="825" b="1" dirty="0">
                <a:solidFill>
                  <a:srgbClr val="000080"/>
                </a:solidFill>
                <a:latin typeface="Courier New" panose="02070309020205020404" pitchFamily="49" charset="0"/>
              </a:rPr>
              <a:t>+</a:t>
            </a:r>
            <a:r>
              <a:rPr lang="en-US" sz="825" dirty="0">
                <a:latin typeface="Courier New" panose="02070309020205020404" pitchFamily="49" charset="0"/>
              </a:rPr>
              <a:t> </a:t>
            </a:r>
            <a:r>
              <a:rPr lang="en-US" sz="825" dirty="0" err="1">
                <a:latin typeface="Courier New" panose="02070309020205020404" pitchFamily="49" charset="0"/>
              </a:rPr>
              <a:t>myblock</a:t>
            </a:r>
            <a:r>
              <a:rPr lang="en-US" sz="825" b="1" dirty="0">
                <a:solidFill>
                  <a:srgbClr val="000080"/>
                </a:solidFill>
                <a:latin typeface="Courier New" panose="02070309020205020404" pitchFamily="49" charset="0"/>
              </a:rPr>
              <a:t>[</a:t>
            </a:r>
            <a:r>
              <a:rPr lang="en-US" sz="825" dirty="0" err="1">
                <a:latin typeface="Courier New" panose="02070309020205020404" pitchFamily="49" charset="0"/>
              </a:rPr>
              <a:t>tid</a:t>
            </a:r>
            <a:r>
              <a:rPr lang="en-US" sz="825" b="1" dirty="0">
                <a:solidFill>
                  <a:srgbClr val="000080"/>
                </a:solidFill>
                <a:latin typeface="Courier New" panose="02070309020205020404" pitchFamily="49" charset="0"/>
              </a:rPr>
              <a:t>]*</a:t>
            </a:r>
            <a:r>
              <a:rPr lang="en-US" sz="825" dirty="0" err="1">
                <a:latin typeface="Courier New" panose="02070309020205020404" pitchFamily="49" charset="0"/>
              </a:rPr>
              <a:t>myblock</a:t>
            </a:r>
            <a:r>
              <a:rPr lang="en-US" sz="825" b="1" dirty="0">
                <a:solidFill>
                  <a:srgbClr val="000080"/>
                </a:solidFill>
                <a:latin typeface="Courier New" panose="02070309020205020404" pitchFamily="49" charset="0"/>
              </a:rPr>
              <a:t>[</a:t>
            </a:r>
            <a:r>
              <a:rPr lang="en-US" sz="825" dirty="0" err="1">
                <a:latin typeface="Courier New" panose="02070309020205020404" pitchFamily="49" charset="0"/>
              </a:rPr>
              <a:t>tid</a:t>
            </a:r>
            <a:r>
              <a:rPr lang="en-US" sz="825" b="1" dirty="0">
                <a:solidFill>
                  <a:srgbClr val="000080"/>
                </a:solidFill>
                <a:latin typeface="Courier New" panose="02070309020205020404" pitchFamily="49" charset="0"/>
              </a:rPr>
              <a:t>];</a:t>
            </a:r>
            <a:r>
              <a:rPr lang="en-US" sz="825" dirty="0">
                <a:latin typeface="Courier New" panose="02070309020205020404" pitchFamily="49" charset="0"/>
              </a:rPr>
              <a:t> </a:t>
            </a:r>
          </a:p>
          <a:p>
            <a:pPr lvl="1" defTabSz="685800">
              <a:buClrTx/>
              <a:defRPr/>
            </a:pPr>
            <a:endParaRPr lang="en-US" sz="825" dirty="0">
              <a:latin typeface="Courier New" panose="02070309020205020404" pitchFamily="49" charset="0"/>
            </a:endParaRPr>
          </a:p>
          <a:p>
            <a:pPr lvl="1" defTabSz="685800">
              <a:buClrTx/>
              <a:defRPr/>
            </a:pPr>
            <a:r>
              <a:rPr lang="en-US" sz="825" dirty="0">
                <a:solidFill>
                  <a:srgbClr val="008000"/>
                </a:solidFill>
                <a:latin typeface="Courier New" panose="02070309020205020404" pitchFamily="49" charset="0"/>
              </a:rPr>
              <a:t>// write the result back to global memory </a:t>
            </a:r>
          </a:p>
          <a:p>
            <a:pPr lvl="1" defTabSz="685800">
              <a:buClrTx/>
              <a:defRPr/>
            </a:pPr>
            <a:r>
              <a:rPr lang="en-US" sz="825" dirty="0">
                <a:latin typeface="Courier New" panose="02070309020205020404" pitchFamily="49" charset="0"/>
              </a:rPr>
              <a:t>data</a:t>
            </a:r>
            <a:r>
              <a:rPr lang="en-US" sz="825" b="1" dirty="0">
                <a:solidFill>
                  <a:srgbClr val="000080"/>
                </a:solidFill>
                <a:latin typeface="Courier New" panose="02070309020205020404" pitchFamily="49" charset="0"/>
              </a:rPr>
              <a:t>[</a:t>
            </a:r>
            <a:r>
              <a:rPr lang="en-US" sz="825" dirty="0" err="1">
                <a:latin typeface="Courier New" panose="02070309020205020404" pitchFamily="49" charset="0"/>
              </a:rPr>
              <a:t>tid</a:t>
            </a:r>
            <a:r>
              <a:rPr lang="en-US" sz="825" b="1" dirty="0">
                <a:solidFill>
                  <a:srgbClr val="000080"/>
                </a:solidFill>
                <a:latin typeface="Courier New" panose="02070309020205020404" pitchFamily="49" charset="0"/>
              </a:rPr>
              <a:t>]</a:t>
            </a:r>
            <a:r>
              <a:rPr lang="en-US" sz="825" dirty="0">
                <a:latin typeface="Courier New" panose="02070309020205020404" pitchFamily="49" charset="0"/>
              </a:rPr>
              <a:t> </a:t>
            </a:r>
            <a:r>
              <a:rPr lang="en-US" sz="825" b="1" dirty="0">
                <a:solidFill>
                  <a:srgbClr val="000080"/>
                </a:solidFill>
                <a:latin typeface="Courier New" panose="02070309020205020404" pitchFamily="49" charset="0"/>
              </a:rPr>
              <a:t>=</a:t>
            </a:r>
            <a:r>
              <a:rPr lang="en-US" sz="825" dirty="0">
                <a:latin typeface="Courier New" panose="02070309020205020404" pitchFamily="49" charset="0"/>
              </a:rPr>
              <a:t> </a:t>
            </a:r>
            <a:r>
              <a:rPr lang="en-US" sz="825" dirty="0" err="1">
                <a:latin typeface="Courier New" panose="02070309020205020404" pitchFamily="49" charset="0"/>
              </a:rPr>
              <a:t>myblock</a:t>
            </a:r>
            <a:r>
              <a:rPr lang="en-US" sz="825" b="1" dirty="0">
                <a:solidFill>
                  <a:srgbClr val="000080"/>
                </a:solidFill>
                <a:latin typeface="Courier New" panose="02070309020205020404" pitchFamily="49" charset="0"/>
              </a:rPr>
              <a:t>[</a:t>
            </a:r>
            <a:r>
              <a:rPr lang="en-US" sz="825" dirty="0" err="1">
                <a:latin typeface="Courier New" panose="02070309020205020404" pitchFamily="49" charset="0"/>
              </a:rPr>
              <a:t>tid</a:t>
            </a:r>
            <a:r>
              <a:rPr lang="en-US" sz="825" b="1" dirty="0">
                <a:solidFill>
                  <a:srgbClr val="000080"/>
                </a:solidFill>
                <a:latin typeface="Courier New" panose="02070309020205020404" pitchFamily="49" charset="0"/>
              </a:rPr>
              <a:t>];</a:t>
            </a:r>
            <a:r>
              <a:rPr lang="en-US" sz="825" dirty="0">
                <a:latin typeface="Courier New" panose="02070309020205020404" pitchFamily="49" charset="0"/>
              </a:rPr>
              <a:t> </a:t>
            </a:r>
          </a:p>
          <a:p>
            <a:pPr defTabSz="685800">
              <a:buClrTx/>
              <a:defRPr/>
            </a:pPr>
            <a:r>
              <a:rPr lang="en-US" sz="825" b="1" dirty="0">
                <a:solidFill>
                  <a:srgbClr val="000080"/>
                </a:solidFill>
                <a:latin typeface="Courier New" panose="02070309020205020404" pitchFamily="49" charset="0"/>
              </a:rPr>
              <a:t>}</a:t>
            </a:r>
            <a:endParaRPr lang="en-US" sz="2100" dirty="0">
              <a:latin typeface="Century Schoolbook" panose="02040604050505020304"/>
            </a:endParaRPr>
          </a:p>
        </p:txBody>
      </p:sp>
    </p:spTree>
    <p:extLst>
      <p:ext uri="{BB962C8B-B14F-4D97-AF65-F5344CB8AC3E}">
        <p14:creationId xmlns:p14="http://schemas.microsoft.com/office/powerpoint/2010/main" val="3878771080"/>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CUDA Memory Model</a:t>
            </a:r>
          </a:p>
        </p:txBody>
      </p:sp>
      <p:sp>
        <p:nvSpPr>
          <p:cNvPr id="6" name="Text Placeholder 5"/>
          <p:cNvSpPr>
            <a:spLocks noGrp="1"/>
          </p:cNvSpPr>
          <p:nvPr>
            <p:ph type="body" idx="1"/>
          </p:nvPr>
        </p:nvSpPr>
        <p:spPr>
          <a:xfrm>
            <a:off x="-126" y="1352327"/>
            <a:ext cx="3747507" cy="3123073"/>
          </a:xfrm>
        </p:spPr>
        <p:txBody>
          <a:bodyPr/>
          <a:lstStyle/>
          <a:p>
            <a:r>
              <a:rPr lang="en-US" dirty="0"/>
              <a:t>Shared Memory</a:t>
            </a:r>
          </a:p>
          <a:p>
            <a:pPr lvl="1"/>
            <a:r>
              <a:rPr lang="en-US" dirty="0"/>
              <a:t>So, why is Shared Memory so fast?</a:t>
            </a:r>
          </a:p>
          <a:p>
            <a:pPr lvl="1"/>
            <a:r>
              <a:rPr lang="en-US" dirty="0"/>
              <a:t>Shared memory is divided into banks.</a:t>
            </a:r>
          </a:p>
        </p:txBody>
      </p:sp>
      <p:pic>
        <p:nvPicPr>
          <p:cNvPr id="7" name="Content Placeholder 1"/>
          <p:cNvPicPr>
            <a:picLocks noChangeAspect="1"/>
          </p:cNvPicPr>
          <p:nvPr/>
        </p:nvPicPr>
        <p:blipFill>
          <a:blip r:embed="rId3"/>
          <a:stretch>
            <a:fillRect/>
          </a:stretch>
        </p:blipFill>
        <p:spPr>
          <a:xfrm>
            <a:off x="3953122" y="3388108"/>
            <a:ext cx="4377196" cy="1300652"/>
          </a:xfrm>
          <a:prstGeom prst="rect">
            <a:avLst/>
          </a:prstGeom>
        </p:spPr>
      </p:pic>
      <p:pic>
        <p:nvPicPr>
          <p:cNvPr id="9" name="Picture 2" descr="https://www.3dgep.com/wp-content/uploads/2011/12/shared-memory-bank-conflicts-linear-addressing.png"/>
          <p:cNvPicPr>
            <a:picLocks noChangeAspect="1" noChangeArrowheads="1"/>
          </p:cNvPicPr>
          <p:nvPr/>
        </p:nvPicPr>
        <p:blipFill rotWithShape="1">
          <a:blip r:embed="rId4">
            <a:extLst>
              <a:ext uri="{28A0092B-C50C-407E-A947-70E740481C1C}">
                <a14:useLocalDpi xmlns:a14="http://schemas.microsoft.com/office/drawing/2010/main" val="0"/>
              </a:ext>
            </a:extLst>
          </a:blip>
          <a:srcRect t="61661"/>
          <a:stretch/>
        </p:blipFill>
        <p:spPr bwMode="auto">
          <a:xfrm>
            <a:off x="4062107" y="1875198"/>
            <a:ext cx="4159228" cy="9594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7629719"/>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CUDA Memory Model</a:t>
            </a:r>
          </a:p>
        </p:txBody>
      </p:sp>
      <p:sp>
        <p:nvSpPr>
          <p:cNvPr id="6" name="Text Placeholder 5"/>
          <p:cNvSpPr>
            <a:spLocks noGrp="1"/>
          </p:cNvSpPr>
          <p:nvPr>
            <p:ph type="body" idx="1"/>
          </p:nvPr>
        </p:nvSpPr>
        <p:spPr/>
        <p:txBody>
          <a:bodyPr/>
          <a:lstStyle/>
          <a:p>
            <a:r>
              <a:rPr lang="en-US" sz="1400" dirty="0"/>
              <a:t>Shared Memory</a:t>
            </a:r>
          </a:p>
          <a:p>
            <a:pPr lvl="1">
              <a:lnSpc>
                <a:spcPct val="100000"/>
              </a:lnSpc>
            </a:pPr>
            <a:r>
              <a:rPr lang="en-US" sz="1400" dirty="0"/>
              <a:t>Successive 32 bit words are assigned to successive banks</a:t>
            </a:r>
          </a:p>
          <a:p>
            <a:pPr lvl="1">
              <a:lnSpc>
                <a:spcPct val="100000"/>
              </a:lnSpc>
            </a:pPr>
            <a:r>
              <a:rPr lang="en-US" sz="1400" dirty="0"/>
              <a:t>For devices of compute capability 2.x or higher (fermi)</a:t>
            </a:r>
          </a:p>
          <a:p>
            <a:pPr lvl="2">
              <a:lnSpc>
                <a:spcPct val="100000"/>
              </a:lnSpc>
            </a:pPr>
            <a:r>
              <a:rPr lang="en-US" sz="1400" dirty="0"/>
              <a:t>Number of banks = 32</a:t>
            </a:r>
          </a:p>
          <a:p>
            <a:pPr lvl="2">
              <a:lnSpc>
                <a:spcPct val="100000"/>
              </a:lnSpc>
            </a:pPr>
            <a:r>
              <a:rPr lang="en-US" sz="1400" dirty="0"/>
              <a:t>Bandwidth is 32 bits per bank per 2 clock cycles</a:t>
            </a:r>
          </a:p>
          <a:p>
            <a:pPr lvl="2">
              <a:lnSpc>
                <a:spcPct val="100000"/>
              </a:lnSpc>
            </a:pPr>
            <a:r>
              <a:rPr lang="en-US" sz="1400" dirty="0"/>
              <a:t>Shared memory requests for a warp are not split</a:t>
            </a:r>
          </a:p>
          <a:p>
            <a:pPr lvl="2">
              <a:lnSpc>
                <a:spcPct val="100000"/>
              </a:lnSpc>
            </a:pPr>
            <a:r>
              <a:rPr lang="en-US" sz="1400" dirty="0"/>
              <a:t>Increased susceptibility to conflicts</a:t>
            </a:r>
          </a:p>
          <a:p>
            <a:pPr lvl="2">
              <a:lnSpc>
                <a:spcPct val="100000"/>
              </a:lnSpc>
            </a:pPr>
            <a:r>
              <a:rPr lang="en-US" sz="1400" dirty="0"/>
              <a:t>But no conflicts if access to bytes in same 32 bit word</a:t>
            </a:r>
          </a:p>
          <a:p>
            <a:pPr lvl="1">
              <a:lnSpc>
                <a:spcPct val="100000"/>
              </a:lnSpc>
            </a:pPr>
            <a:endParaRPr lang="en-US" sz="1400" dirty="0"/>
          </a:p>
        </p:txBody>
      </p:sp>
      <p:pic>
        <p:nvPicPr>
          <p:cNvPr id="8" name="Content Placeholder 1">
            <a:extLst>
              <a:ext uri="{FF2B5EF4-FFF2-40B4-BE49-F238E27FC236}">
                <a16:creationId xmlns:a16="http://schemas.microsoft.com/office/drawing/2014/main" id="{2A0074E9-B9E4-4885-9632-4CA42AEF3E60}"/>
              </a:ext>
            </a:extLst>
          </p:cNvPr>
          <p:cNvPicPr>
            <a:picLocks noChangeAspect="1"/>
          </p:cNvPicPr>
          <p:nvPr/>
        </p:nvPicPr>
        <p:blipFill>
          <a:blip r:embed="rId3"/>
          <a:stretch>
            <a:fillRect/>
          </a:stretch>
        </p:blipFill>
        <p:spPr>
          <a:xfrm>
            <a:off x="3953122" y="3388108"/>
            <a:ext cx="4377196" cy="1300652"/>
          </a:xfrm>
          <a:prstGeom prst="rect">
            <a:avLst/>
          </a:prstGeom>
        </p:spPr>
      </p:pic>
    </p:spTree>
    <p:extLst>
      <p:ext uri="{BB962C8B-B14F-4D97-AF65-F5344CB8AC3E}">
        <p14:creationId xmlns:p14="http://schemas.microsoft.com/office/powerpoint/2010/main" val="116734051"/>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CUDA Memory Model</a:t>
            </a:r>
          </a:p>
        </p:txBody>
      </p:sp>
      <p:sp>
        <p:nvSpPr>
          <p:cNvPr id="6" name="Text Placeholder 5"/>
          <p:cNvSpPr>
            <a:spLocks noGrp="1"/>
          </p:cNvSpPr>
          <p:nvPr>
            <p:ph type="body" idx="1"/>
          </p:nvPr>
        </p:nvSpPr>
        <p:spPr/>
        <p:txBody>
          <a:bodyPr/>
          <a:lstStyle/>
          <a:p>
            <a:r>
              <a:rPr lang="en-US" dirty="0"/>
              <a:t>Shared Memory</a:t>
            </a:r>
          </a:p>
          <a:p>
            <a:pPr lvl="1">
              <a:lnSpc>
                <a:spcPct val="100000"/>
              </a:lnSpc>
            </a:pPr>
            <a:r>
              <a:rPr lang="en-US" dirty="0"/>
              <a:t>Access to shared memory is fast unless:</a:t>
            </a:r>
          </a:p>
          <a:p>
            <a:pPr lvl="1">
              <a:lnSpc>
                <a:spcPct val="100000"/>
              </a:lnSpc>
            </a:pPr>
            <a:r>
              <a:rPr lang="en-US" dirty="0"/>
              <a:t>2 or more threads in a warp access the same bank: we have a conflict</a:t>
            </a:r>
          </a:p>
          <a:p>
            <a:pPr lvl="1">
              <a:lnSpc>
                <a:spcPct val="100000"/>
              </a:lnSpc>
            </a:pPr>
            <a:r>
              <a:rPr lang="en-US" dirty="0"/>
              <a:t>If two or more addresses of a memory request are in the same bank, the accesses are serialized (Bank conflicts exist only within a warp)</a:t>
            </a:r>
          </a:p>
          <a:p>
            <a:pPr lvl="1">
              <a:lnSpc>
                <a:spcPct val="100000"/>
              </a:lnSpc>
            </a:pPr>
            <a:r>
              <a:rPr lang="en-US" dirty="0"/>
              <a:t>Exception: if all access the same address: broadcast</a:t>
            </a:r>
          </a:p>
          <a:p>
            <a:pPr lvl="1">
              <a:lnSpc>
                <a:spcPct val="100000"/>
              </a:lnSpc>
            </a:pPr>
            <a:endParaRPr lang="en-US" dirty="0"/>
          </a:p>
        </p:txBody>
      </p:sp>
      <p:pic>
        <p:nvPicPr>
          <p:cNvPr id="8" name="Content Placeholder 1">
            <a:extLst>
              <a:ext uri="{FF2B5EF4-FFF2-40B4-BE49-F238E27FC236}">
                <a16:creationId xmlns:a16="http://schemas.microsoft.com/office/drawing/2014/main" id="{765678CA-5D4F-4D96-A8E5-51705C0FC906}"/>
              </a:ext>
            </a:extLst>
          </p:cNvPr>
          <p:cNvPicPr>
            <a:picLocks noChangeAspect="1"/>
          </p:cNvPicPr>
          <p:nvPr/>
        </p:nvPicPr>
        <p:blipFill>
          <a:blip r:embed="rId3"/>
          <a:stretch>
            <a:fillRect/>
          </a:stretch>
        </p:blipFill>
        <p:spPr>
          <a:xfrm>
            <a:off x="3953122" y="3388108"/>
            <a:ext cx="4377196" cy="1300652"/>
          </a:xfrm>
          <a:prstGeom prst="rect">
            <a:avLst/>
          </a:prstGeom>
        </p:spPr>
      </p:pic>
    </p:spTree>
    <p:extLst>
      <p:ext uri="{BB962C8B-B14F-4D97-AF65-F5344CB8AC3E}">
        <p14:creationId xmlns:p14="http://schemas.microsoft.com/office/powerpoint/2010/main" val="4250664459"/>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6">
                                            <p:txEl>
                                              <p:pRg st="3" end="3"/>
                                            </p:txEl>
                                          </p:spTgt>
                                        </p:tgtEl>
                                        <p:attrNameLst>
                                          <p:attrName>style.visibility</p:attrName>
                                        </p:attrNameLst>
                                      </p:cBhvr>
                                      <p:to>
                                        <p:strVal val="visible"/>
                                      </p:to>
                                    </p:set>
                                    <p:animEffect transition="in" filter="fade">
                                      <p:cBhvr>
                                        <p:cTn id="20" dur="500"/>
                                        <p:tgtEl>
                                          <p:spTgt spid="6">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6">
                                            <p:txEl>
                                              <p:pRg st="4" end="4"/>
                                            </p:txEl>
                                          </p:spTgt>
                                        </p:tgtEl>
                                        <p:attrNameLst>
                                          <p:attrName>style.visibility</p:attrName>
                                        </p:attrNameLst>
                                      </p:cBhvr>
                                      <p:to>
                                        <p:strVal val="visible"/>
                                      </p:to>
                                    </p:set>
                                    <p:animEffect transition="in" filter="fade">
                                      <p:cBhvr>
                                        <p:cTn id="25" dur="5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CUDA Memory Model</a:t>
            </a:r>
          </a:p>
        </p:txBody>
      </p:sp>
      <p:sp>
        <p:nvSpPr>
          <p:cNvPr id="6" name="Text Placeholder 5"/>
          <p:cNvSpPr>
            <a:spLocks noGrp="1"/>
          </p:cNvSpPr>
          <p:nvPr>
            <p:ph type="body" idx="1"/>
          </p:nvPr>
        </p:nvSpPr>
        <p:spPr/>
        <p:txBody>
          <a:bodyPr/>
          <a:lstStyle/>
          <a:p>
            <a:r>
              <a:rPr lang="en-US" dirty="0"/>
              <a:t>Shared Memory</a:t>
            </a:r>
          </a:p>
        </p:txBody>
      </p:sp>
      <p:pic>
        <p:nvPicPr>
          <p:cNvPr id="8" name="Picture 2" descr="https://www.3dgep.com/wp-content/uploads/2011/12/shared-memory-bank-conflicts-linear-addressing.png"/>
          <p:cNvPicPr>
            <a:picLocks noGrp="1" noChangeAspect="1" noChangeArrowheads="1"/>
          </p:cNvPicPr>
          <p:nvPr>
            <p:ph idx="4294967295"/>
          </p:nvPr>
        </p:nvPicPr>
        <p:blipFill>
          <a:blip r:embed="rId3">
            <a:extLst>
              <a:ext uri="{28A0092B-C50C-407E-A947-70E740481C1C}">
                <a14:useLocalDpi xmlns:a14="http://schemas.microsoft.com/office/drawing/2010/main" val="0"/>
              </a:ext>
            </a:extLst>
          </a:blip>
          <a:srcRect/>
          <a:stretch>
            <a:fillRect/>
          </a:stretch>
        </p:blipFill>
        <p:spPr bwMode="auto">
          <a:xfrm>
            <a:off x="2905442" y="1446530"/>
            <a:ext cx="5486400" cy="3302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892743" y="2635933"/>
            <a:ext cx="5486400" cy="848858"/>
          </a:xfrm>
          <a:prstGeom prst="rect">
            <a:avLst/>
          </a:prstGeom>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1050"/>
          </a:p>
        </p:txBody>
      </p:sp>
      <p:grpSp>
        <p:nvGrpSpPr>
          <p:cNvPr id="5" name="Group 4"/>
          <p:cNvGrpSpPr/>
          <p:nvPr/>
        </p:nvGrpSpPr>
        <p:grpSpPr>
          <a:xfrm>
            <a:off x="2951390" y="2542415"/>
            <a:ext cx="5398578" cy="187037"/>
            <a:chOff x="3945347" y="2688847"/>
            <a:chExt cx="7198104" cy="249382"/>
          </a:xfrm>
        </p:grpSpPr>
        <p:sp>
          <p:nvSpPr>
            <p:cNvPr id="3" name="Rectangle 2"/>
            <p:cNvSpPr/>
            <p:nvPr/>
          </p:nvSpPr>
          <p:spPr>
            <a:xfrm>
              <a:off x="3945347" y="2688847"/>
              <a:ext cx="230199" cy="2493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R</a:t>
              </a:r>
            </a:p>
          </p:txBody>
        </p:sp>
        <p:sp>
          <p:nvSpPr>
            <p:cNvPr id="87" name="Rectangle 86"/>
            <p:cNvSpPr/>
            <p:nvPr/>
          </p:nvSpPr>
          <p:spPr>
            <a:xfrm>
              <a:off x="4170118" y="2688847"/>
              <a:ext cx="230199" cy="2493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R</a:t>
              </a:r>
            </a:p>
          </p:txBody>
        </p:sp>
        <p:sp>
          <p:nvSpPr>
            <p:cNvPr id="88" name="Rectangle 87"/>
            <p:cNvSpPr/>
            <p:nvPr/>
          </p:nvSpPr>
          <p:spPr>
            <a:xfrm>
              <a:off x="4619660" y="2688847"/>
              <a:ext cx="230199" cy="2493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R</a:t>
              </a:r>
            </a:p>
          </p:txBody>
        </p:sp>
        <p:sp>
          <p:nvSpPr>
            <p:cNvPr id="89" name="Rectangle 88"/>
            <p:cNvSpPr/>
            <p:nvPr/>
          </p:nvSpPr>
          <p:spPr>
            <a:xfrm>
              <a:off x="5069202" y="2688847"/>
              <a:ext cx="230199" cy="2493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R</a:t>
              </a:r>
            </a:p>
          </p:txBody>
        </p:sp>
        <p:sp>
          <p:nvSpPr>
            <p:cNvPr id="90" name="Rectangle 89"/>
            <p:cNvSpPr/>
            <p:nvPr/>
          </p:nvSpPr>
          <p:spPr>
            <a:xfrm>
              <a:off x="5518744" y="2688847"/>
              <a:ext cx="230199" cy="2493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R</a:t>
              </a:r>
            </a:p>
          </p:txBody>
        </p:sp>
        <p:sp>
          <p:nvSpPr>
            <p:cNvPr id="91" name="Rectangle 90"/>
            <p:cNvSpPr/>
            <p:nvPr/>
          </p:nvSpPr>
          <p:spPr>
            <a:xfrm>
              <a:off x="5968286" y="2688847"/>
              <a:ext cx="230199" cy="2493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R</a:t>
              </a:r>
            </a:p>
          </p:txBody>
        </p:sp>
        <p:sp>
          <p:nvSpPr>
            <p:cNvPr id="92" name="Rectangle 91"/>
            <p:cNvSpPr/>
            <p:nvPr/>
          </p:nvSpPr>
          <p:spPr>
            <a:xfrm>
              <a:off x="6417828" y="2688847"/>
              <a:ext cx="230199" cy="2493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R</a:t>
              </a:r>
            </a:p>
          </p:txBody>
        </p:sp>
        <p:sp>
          <p:nvSpPr>
            <p:cNvPr id="93" name="Rectangle 92"/>
            <p:cNvSpPr/>
            <p:nvPr/>
          </p:nvSpPr>
          <p:spPr>
            <a:xfrm>
              <a:off x="6867370" y="2688847"/>
              <a:ext cx="230199" cy="2493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R</a:t>
              </a:r>
            </a:p>
          </p:txBody>
        </p:sp>
        <p:sp>
          <p:nvSpPr>
            <p:cNvPr id="94" name="Rectangle 93"/>
            <p:cNvSpPr/>
            <p:nvPr/>
          </p:nvSpPr>
          <p:spPr>
            <a:xfrm>
              <a:off x="7316912" y="2688847"/>
              <a:ext cx="230199" cy="2493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R</a:t>
              </a:r>
            </a:p>
          </p:txBody>
        </p:sp>
        <p:sp>
          <p:nvSpPr>
            <p:cNvPr id="95" name="Rectangle 94"/>
            <p:cNvSpPr/>
            <p:nvPr/>
          </p:nvSpPr>
          <p:spPr>
            <a:xfrm>
              <a:off x="7766454" y="2688847"/>
              <a:ext cx="230199" cy="2493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R</a:t>
              </a:r>
            </a:p>
          </p:txBody>
        </p:sp>
        <p:sp>
          <p:nvSpPr>
            <p:cNvPr id="96" name="Rectangle 95"/>
            <p:cNvSpPr/>
            <p:nvPr/>
          </p:nvSpPr>
          <p:spPr>
            <a:xfrm>
              <a:off x="8215996" y="2688847"/>
              <a:ext cx="230199" cy="2493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R</a:t>
              </a:r>
            </a:p>
          </p:txBody>
        </p:sp>
        <p:sp>
          <p:nvSpPr>
            <p:cNvPr id="97" name="Rectangle 96"/>
            <p:cNvSpPr/>
            <p:nvPr/>
          </p:nvSpPr>
          <p:spPr>
            <a:xfrm>
              <a:off x="8665538" y="2688847"/>
              <a:ext cx="230199" cy="2493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R</a:t>
              </a:r>
            </a:p>
          </p:txBody>
        </p:sp>
        <p:sp>
          <p:nvSpPr>
            <p:cNvPr id="98" name="Rectangle 97"/>
            <p:cNvSpPr/>
            <p:nvPr/>
          </p:nvSpPr>
          <p:spPr>
            <a:xfrm>
              <a:off x="9115080" y="2688847"/>
              <a:ext cx="230199" cy="2493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R</a:t>
              </a:r>
            </a:p>
          </p:txBody>
        </p:sp>
        <p:sp>
          <p:nvSpPr>
            <p:cNvPr id="99" name="Rectangle 98"/>
            <p:cNvSpPr/>
            <p:nvPr/>
          </p:nvSpPr>
          <p:spPr>
            <a:xfrm>
              <a:off x="9564622" y="2688847"/>
              <a:ext cx="230199" cy="2493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R</a:t>
              </a:r>
            </a:p>
          </p:txBody>
        </p:sp>
        <p:sp>
          <p:nvSpPr>
            <p:cNvPr id="100" name="Rectangle 99"/>
            <p:cNvSpPr/>
            <p:nvPr/>
          </p:nvSpPr>
          <p:spPr>
            <a:xfrm>
              <a:off x="10014164" y="2688847"/>
              <a:ext cx="230199" cy="2493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R</a:t>
              </a:r>
            </a:p>
          </p:txBody>
        </p:sp>
        <p:sp>
          <p:nvSpPr>
            <p:cNvPr id="101" name="Rectangle 100"/>
            <p:cNvSpPr/>
            <p:nvPr/>
          </p:nvSpPr>
          <p:spPr>
            <a:xfrm>
              <a:off x="10463706" y="2688847"/>
              <a:ext cx="230199" cy="2493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R</a:t>
              </a:r>
            </a:p>
          </p:txBody>
        </p:sp>
        <p:sp>
          <p:nvSpPr>
            <p:cNvPr id="102" name="Rectangle 101"/>
            <p:cNvSpPr/>
            <p:nvPr/>
          </p:nvSpPr>
          <p:spPr>
            <a:xfrm>
              <a:off x="4394889" y="2688847"/>
              <a:ext cx="230199" cy="2493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R</a:t>
              </a:r>
            </a:p>
          </p:txBody>
        </p:sp>
        <p:sp>
          <p:nvSpPr>
            <p:cNvPr id="103" name="Rectangle 102"/>
            <p:cNvSpPr/>
            <p:nvPr/>
          </p:nvSpPr>
          <p:spPr>
            <a:xfrm>
              <a:off x="4844431" y="2688847"/>
              <a:ext cx="230199" cy="2493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R</a:t>
              </a:r>
            </a:p>
          </p:txBody>
        </p:sp>
        <p:sp>
          <p:nvSpPr>
            <p:cNvPr id="104" name="Rectangle 103"/>
            <p:cNvSpPr/>
            <p:nvPr/>
          </p:nvSpPr>
          <p:spPr>
            <a:xfrm>
              <a:off x="5293973" y="2688847"/>
              <a:ext cx="230199" cy="2493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R</a:t>
              </a:r>
            </a:p>
          </p:txBody>
        </p:sp>
        <p:sp>
          <p:nvSpPr>
            <p:cNvPr id="105" name="Rectangle 104"/>
            <p:cNvSpPr/>
            <p:nvPr/>
          </p:nvSpPr>
          <p:spPr>
            <a:xfrm>
              <a:off x="5743515" y="2688847"/>
              <a:ext cx="230199" cy="2493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R</a:t>
              </a:r>
            </a:p>
          </p:txBody>
        </p:sp>
        <p:sp>
          <p:nvSpPr>
            <p:cNvPr id="106" name="Rectangle 105"/>
            <p:cNvSpPr/>
            <p:nvPr/>
          </p:nvSpPr>
          <p:spPr>
            <a:xfrm>
              <a:off x="6193057" y="2688847"/>
              <a:ext cx="230199" cy="2493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R</a:t>
              </a:r>
            </a:p>
          </p:txBody>
        </p:sp>
        <p:sp>
          <p:nvSpPr>
            <p:cNvPr id="107" name="Rectangle 106"/>
            <p:cNvSpPr/>
            <p:nvPr/>
          </p:nvSpPr>
          <p:spPr>
            <a:xfrm>
              <a:off x="6642599" y="2688847"/>
              <a:ext cx="230199" cy="2493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R</a:t>
              </a:r>
            </a:p>
          </p:txBody>
        </p:sp>
        <p:sp>
          <p:nvSpPr>
            <p:cNvPr id="108" name="Rectangle 107"/>
            <p:cNvSpPr/>
            <p:nvPr/>
          </p:nvSpPr>
          <p:spPr>
            <a:xfrm>
              <a:off x="7092141" y="2688847"/>
              <a:ext cx="230199" cy="2493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R</a:t>
              </a:r>
            </a:p>
          </p:txBody>
        </p:sp>
        <p:sp>
          <p:nvSpPr>
            <p:cNvPr id="109" name="Rectangle 108"/>
            <p:cNvSpPr/>
            <p:nvPr/>
          </p:nvSpPr>
          <p:spPr>
            <a:xfrm>
              <a:off x="7541683" y="2688847"/>
              <a:ext cx="230199" cy="2493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R</a:t>
              </a:r>
            </a:p>
          </p:txBody>
        </p:sp>
        <p:sp>
          <p:nvSpPr>
            <p:cNvPr id="110" name="Rectangle 109"/>
            <p:cNvSpPr/>
            <p:nvPr/>
          </p:nvSpPr>
          <p:spPr>
            <a:xfrm>
              <a:off x="7991225" y="2688847"/>
              <a:ext cx="230199" cy="2493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R</a:t>
              </a:r>
            </a:p>
          </p:txBody>
        </p:sp>
        <p:sp>
          <p:nvSpPr>
            <p:cNvPr id="111" name="Rectangle 110"/>
            <p:cNvSpPr/>
            <p:nvPr/>
          </p:nvSpPr>
          <p:spPr>
            <a:xfrm>
              <a:off x="8440767" y="2688847"/>
              <a:ext cx="230199" cy="2493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R</a:t>
              </a:r>
            </a:p>
          </p:txBody>
        </p:sp>
        <p:sp>
          <p:nvSpPr>
            <p:cNvPr id="112" name="Rectangle 111"/>
            <p:cNvSpPr/>
            <p:nvPr/>
          </p:nvSpPr>
          <p:spPr>
            <a:xfrm>
              <a:off x="8890309" y="2688847"/>
              <a:ext cx="230199" cy="2493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R</a:t>
              </a:r>
            </a:p>
          </p:txBody>
        </p:sp>
        <p:sp>
          <p:nvSpPr>
            <p:cNvPr id="113" name="Rectangle 112"/>
            <p:cNvSpPr/>
            <p:nvPr/>
          </p:nvSpPr>
          <p:spPr>
            <a:xfrm>
              <a:off x="9339851" y="2688847"/>
              <a:ext cx="230199" cy="2493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R</a:t>
              </a:r>
            </a:p>
          </p:txBody>
        </p:sp>
        <p:sp>
          <p:nvSpPr>
            <p:cNvPr id="114" name="Rectangle 113"/>
            <p:cNvSpPr/>
            <p:nvPr/>
          </p:nvSpPr>
          <p:spPr>
            <a:xfrm>
              <a:off x="9789393" y="2688847"/>
              <a:ext cx="230199" cy="2493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R</a:t>
              </a:r>
            </a:p>
          </p:txBody>
        </p:sp>
        <p:sp>
          <p:nvSpPr>
            <p:cNvPr id="115" name="Rectangle 114"/>
            <p:cNvSpPr/>
            <p:nvPr/>
          </p:nvSpPr>
          <p:spPr>
            <a:xfrm>
              <a:off x="10238935" y="2688847"/>
              <a:ext cx="230199" cy="2493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R</a:t>
              </a:r>
            </a:p>
          </p:txBody>
        </p:sp>
        <p:sp>
          <p:nvSpPr>
            <p:cNvPr id="116" name="Rectangle 115"/>
            <p:cNvSpPr/>
            <p:nvPr/>
          </p:nvSpPr>
          <p:spPr>
            <a:xfrm>
              <a:off x="10688477" y="2688847"/>
              <a:ext cx="230199" cy="2493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R</a:t>
              </a:r>
            </a:p>
          </p:txBody>
        </p:sp>
        <p:sp>
          <p:nvSpPr>
            <p:cNvPr id="117" name="Rectangle 116"/>
            <p:cNvSpPr/>
            <p:nvPr/>
          </p:nvSpPr>
          <p:spPr>
            <a:xfrm>
              <a:off x="10913252" y="2688847"/>
              <a:ext cx="230199" cy="2493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R</a:t>
              </a:r>
            </a:p>
          </p:txBody>
        </p:sp>
      </p:grpSp>
    </p:spTree>
    <p:extLst>
      <p:ext uri="{BB962C8B-B14F-4D97-AF65-F5344CB8AC3E}">
        <p14:creationId xmlns:p14="http://schemas.microsoft.com/office/powerpoint/2010/main" val="3669412183"/>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42" presetClass="path" presetSubtype="0" accel="50000" decel="50000" fill="hold" nodeType="afterEffect">
                                  <p:stCondLst>
                                    <p:cond delay="0"/>
                                  </p:stCondLst>
                                  <p:childTnLst>
                                    <p:animMotion origin="layout" path="M 0 0 L 0 0.25 E" pathEditMode="relative" ptsTypes="">
                                      <p:cBhvr>
                                        <p:cTn id="10" dur="2000" fill="hold"/>
                                        <p:tgtEl>
                                          <p:spTgt spid="5"/>
                                        </p:tgtEl>
                                        <p:attrNameLst>
                                          <p:attrName>ppt_x</p:attrName>
                                          <p:attrName>ppt_y</p:attrName>
                                        </p:attrNameLst>
                                      </p:cBhvr>
                                    </p:animMotion>
                                  </p:childTnLst>
                                </p:cTn>
                              </p:par>
                            </p:childTnLst>
                          </p:cTn>
                        </p:par>
                      </p:childTnLst>
                    </p:cTn>
                  </p:par>
                  <p:par>
                    <p:cTn id="11" fill="hold">
                      <p:stCondLst>
                        <p:cond delay="indefinite"/>
                      </p:stCondLst>
                      <p:childTnLst>
                        <p:par>
                          <p:cTn id="12" fill="hold">
                            <p:stCondLst>
                              <p:cond delay="0"/>
                            </p:stCondLst>
                            <p:childTnLst>
                              <p:par>
                                <p:cTn id="13" presetID="42" presetClass="path" presetSubtype="0" accel="50000" decel="50000" fill="hold" nodeType="clickEffect">
                                  <p:stCondLst>
                                    <p:cond delay="0"/>
                                  </p:stCondLst>
                                  <p:childTnLst>
                                    <p:animMotion origin="layout" path="M 1.11022E-16 0.25 L 2.08333E-7 4.81481E-6 " pathEditMode="relative" rAng="0" ptsTypes="AA">
                                      <p:cBhvr>
                                        <p:cTn id="14" dur="2000" fill="hold"/>
                                        <p:tgtEl>
                                          <p:spTgt spid="5"/>
                                        </p:tgtEl>
                                        <p:attrNameLst>
                                          <p:attrName>ppt_x</p:attrName>
                                          <p:attrName>ppt_y</p:attrName>
                                        </p:attrNameLst>
                                      </p:cBhvr>
                                      <p:rCtr x="-13" y="-125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 name="Picture 2" descr="https://www.3dgep.com/wp-content/uploads/2011/12/shared-memory-bank-conflicts-linear-addressing.png">
            <a:extLst>
              <a:ext uri="{FF2B5EF4-FFF2-40B4-BE49-F238E27FC236}">
                <a16:creationId xmlns:a16="http://schemas.microsoft.com/office/drawing/2014/main" id="{E9429188-79DD-45D2-B110-F513EA2F23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05442" y="1446530"/>
            <a:ext cx="5486400" cy="3302000"/>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48" name="Rectangle 47">
            <a:extLst>
              <a:ext uri="{FF2B5EF4-FFF2-40B4-BE49-F238E27FC236}">
                <a16:creationId xmlns:a16="http://schemas.microsoft.com/office/drawing/2014/main" id="{89CD504B-3386-43D0-A9D7-CCBE68F07F2B}"/>
              </a:ext>
            </a:extLst>
          </p:cNvPr>
          <p:cNvSpPr/>
          <p:nvPr/>
        </p:nvSpPr>
        <p:spPr>
          <a:xfrm>
            <a:off x="2892743" y="2635933"/>
            <a:ext cx="5486400" cy="848858"/>
          </a:xfrm>
          <a:prstGeom prst="rect">
            <a:avLst/>
          </a:prstGeom>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1050"/>
          </a:p>
        </p:txBody>
      </p:sp>
      <p:sp>
        <p:nvSpPr>
          <p:cNvPr id="4" name="Title 3"/>
          <p:cNvSpPr>
            <a:spLocks noGrp="1"/>
          </p:cNvSpPr>
          <p:nvPr>
            <p:ph type="title"/>
          </p:nvPr>
        </p:nvSpPr>
        <p:spPr/>
        <p:txBody>
          <a:bodyPr/>
          <a:lstStyle/>
          <a:p>
            <a:r>
              <a:rPr lang="en-US" dirty="0"/>
              <a:t>CUDA Memory Model</a:t>
            </a:r>
          </a:p>
        </p:txBody>
      </p:sp>
      <p:sp>
        <p:nvSpPr>
          <p:cNvPr id="6" name="Text Placeholder 5"/>
          <p:cNvSpPr>
            <a:spLocks noGrp="1"/>
          </p:cNvSpPr>
          <p:nvPr>
            <p:ph type="body" idx="1"/>
          </p:nvPr>
        </p:nvSpPr>
        <p:spPr/>
        <p:txBody>
          <a:bodyPr/>
          <a:lstStyle/>
          <a:p>
            <a:r>
              <a:rPr lang="en-US" dirty="0"/>
              <a:t>Shared Memory</a:t>
            </a:r>
          </a:p>
        </p:txBody>
      </p:sp>
      <p:grpSp>
        <p:nvGrpSpPr>
          <p:cNvPr id="3" name="Group 2"/>
          <p:cNvGrpSpPr/>
          <p:nvPr/>
        </p:nvGrpSpPr>
        <p:grpSpPr>
          <a:xfrm>
            <a:off x="2959011" y="2504315"/>
            <a:ext cx="2686844" cy="187037"/>
            <a:chOff x="3945347" y="2688847"/>
            <a:chExt cx="3582459" cy="249382"/>
          </a:xfrm>
        </p:grpSpPr>
        <p:sp>
          <p:nvSpPr>
            <p:cNvPr id="14" name="Rectangle 13"/>
            <p:cNvSpPr/>
            <p:nvPr/>
          </p:nvSpPr>
          <p:spPr>
            <a:xfrm>
              <a:off x="3945347" y="2688847"/>
              <a:ext cx="230199" cy="2493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R</a:t>
              </a:r>
            </a:p>
          </p:txBody>
        </p:sp>
        <p:sp>
          <p:nvSpPr>
            <p:cNvPr id="16" name="Rectangle 15"/>
            <p:cNvSpPr/>
            <p:nvPr/>
          </p:nvSpPr>
          <p:spPr>
            <a:xfrm>
              <a:off x="4168831" y="2688847"/>
              <a:ext cx="230199" cy="2493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R</a:t>
              </a:r>
            </a:p>
          </p:txBody>
        </p:sp>
        <p:sp>
          <p:nvSpPr>
            <p:cNvPr id="18" name="Rectangle 17"/>
            <p:cNvSpPr/>
            <p:nvPr/>
          </p:nvSpPr>
          <p:spPr>
            <a:xfrm>
              <a:off x="4392315" y="2688847"/>
              <a:ext cx="230199" cy="2493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R</a:t>
              </a:r>
            </a:p>
          </p:txBody>
        </p:sp>
        <p:sp>
          <p:nvSpPr>
            <p:cNvPr id="20" name="Rectangle 19"/>
            <p:cNvSpPr/>
            <p:nvPr/>
          </p:nvSpPr>
          <p:spPr>
            <a:xfrm>
              <a:off x="4615799" y="2688847"/>
              <a:ext cx="230199" cy="2493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R</a:t>
              </a:r>
            </a:p>
          </p:txBody>
        </p:sp>
        <p:sp>
          <p:nvSpPr>
            <p:cNvPr id="22" name="Rectangle 21"/>
            <p:cNvSpPr/>
            <p:nvPr/>
          </p:nvSpPr>
          <p:spPr>
            <a:xfrm>
              <a:off x="4839283" y="2688847"/>
              <a:ext cx="230199" cy="2493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R</a:t>
              </a:r>
            </a:p>
          </p:txBody>
        </p:sp>
        <p:sp>
          <p:nvSpPr>
            <p:cNvPr id="24" name="Rectangle 23"/>
            <p:cNvSpPr/>
            <p:nvPr/>
          </p:nvSpPr>
          <p:spPr>
            <a:xfrm>
              <a:off x="5062767" y="2688847"/>
              <a:ext cx="230199" cy="2493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R</a:t>
              </a:r>
            </a:p>
          </p:txBody>
        </p:sp>
        <p:sp>
          <p:nvSpPr>
            <p:cNvPr id="26" name="Rectangle 25"/>
            <p:cNvSpPr/>
            <p:nvPr/>
          </p:nvSpPr>
          <p:spPr>
            <a:xfrm>
              <a:off x="5286251" y="2688847"/>
              <a:ext cx="230199" cy="2493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R</a:t>
              </a:r>
            </a:p>
          </p:txBody>
        </p:sp>
        <p:sp>
          <p:nvSpPr>
            <p:cNvPr id="28" name="Rectangle 27"/>
            <p:cNvSpPr/>
            <p:nvPr/>
          </p:nvSpPr>
          <p:spPr>
            <a:xfrm>
              <a:off x="5509735" y="2688847"/>
              <a:ext cx="230199" cy="2493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R</a:t>
              </a:r>
            </a:p>
          </p:txBody>
        </p:sp>
        <p:sp>
          <p:nvSpPr>
            <p:cNvPr id="30" name="Rectangle 29"/>
            <p:cNvSpPr/>
            <p:nvPr/>
          </p:nvSpPr>
          <p:spPr>
            <a:xfrm>
              <a:off x="5733219" y="2688847"/>
              <a:ext cx="230199" cy="2493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R</a:t>
              </a:r>
            </a:p>
          </p:txBody>
        </p:sp>
        <p:sp>
          <p:nvSpPr>
            <p:cNvPr id="32" name="Rectangle 31"/>
            <p:cNvSpPr/>
            <p:nvPr/>
          </p:nvSpPr>
          <p:spPr>
            <a:xfrm>
              <a:off x="5956703" y="2688847"/>
              <a:ext cx="230199" cy="2493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R</a:t>
              </a:r>
            </a:p>
          </p:txBody>
        </p:sp>
        <p:sp>
          <p:nvSpPr>
            <p:cNvPr id="34" name="Rectangle 33"/>
            <p:cNvSpPr/>
            <p:nvPr/>
          </p:nvSpPr>
          <p:spPr>
            <a:xfrm>
              <a:off x="6180187" y="2688847"/>
              <a:ext cx="230199" cy="2493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R</a:t>
              </a:r>
            </a:p>
          </p:txBody>
        </p:sp>
        <p:sp>
          <p:nvSpPr>
            <p:cNvPr id="36" name="Rectangle 35"/>
            <p:cNvSpPr/>
            <p:nvPr/>
          </p:nvSpPr>
          <p:spPr>
            <a:xfrm>
              <a:off x="6403671" y="2688847"/>
              <a:ext cx="230199" cy="2493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R</a:t>
              </a:r>
            </a:p>
          </p:txBody>
        </p:sp>
        <p:sp>
          <p:nvSpPr>
            <p:cNvPr id="38" name="Rectangle 37"/>
            <p:cNvSpPr/>
            <p:nvPr/>
          </p:nvSpPr>
          <p:spPr>
            <a:xfrm>
              <a:off x="6627155" y="2688847"/>
              <a:ext cx="230199" cy="2493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R</a:t>
              </a:r>
            </a:p>
          </p:txBody>
        </p:sp>
        <p:sp>
          <p:nvSpPr>
            <p:cNvPr id="40" name="Rectangle 39"/>
            <p:cNvSpPr/>
            <p:nvPr/>
          </p:nvSpPr>
          <p:spPr>
            <a:xfrm>
              <a:off x="6850639" y="2688847"/>
              <a:ext cx="230199" cy="2493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R</a:t>
              </a:r>
            </a:p>
          </p:txBody>
        </p:sp>
        <p:sp>
          <p:nvSpPr>
            <p:cNvPr id="42" name="Rectangle 41"/>
            <p:cNvSpPr/>
            <p:nvPr/>
          </p:nvSpPr>
          <p:spPr>
            <a:xfrm>
              <a:off x="7074123" y="2688847"/>
              <a:ext cx="230199" cy="2493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R</a:t>
              </a:r>
            </a:p>
          </p:txBody>
        </p:sp>
        <p:sp>
          <p:nvSpPr>
            <p:cNvPr id="44" name="Rectangle 43"/>
            <p:cNvSpPr/>
            <p:nvPr/>
          </p:nvSpPr>
          <p:spPr>
            <a:xfrm>
              <a:off x="7297607" y="2688847"/>
              <a:ext cx="230199" cy="2493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R</a:t>
              </a:r>
            </a:p>
          </p:txBody>
        </p:sp>
      </p:grpSp>
      <p:grpSp>
        <p:nvGrpSpPr>
          <p:cNvPr id="8" name="Group 7"/>
          <p:cNvGrpSpPr/>
          <p:nvPr/>
        </p:nvGrpSpPr>
        <p:grpSpPr>
          <a:xfrm>
            <a:off x="5640819" y="2504315"/>
            <a:ext cx="2686835" cy="187037"/>
            <a:chOff x="7521091" y="2688847"/>
            <a:chExt cx="3582447" cy="249382"/>
          </a:xfrm>
        </p:grpSpPr>
        <p:sp>
          <p:nvSpPr>
            <p:cNvPr id="15" name="Rectangle 14"/>
            <p:cNvSpPr/>
            <p:nvPr/>
          </p:nvSpPr>
          <p:spPr>
            <a:xfrm>
              <a:off x="7521091" y="2688847"/>
              <a:ext cx="230199" cy="2493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R</a:t>
              </a:r>
            </a:p>
          </p:txBody>
        </p:sp>
        <p:sp>
          <p:nvSpPr>
            <p:cNvPr id="17" name="Rectangle 16"/>
            <p:cNvSpPr/>
            <p:nvPr/>
          </p:nvSpPr>
          <p:spPr>
            <a:xfrm>
              <a:off x="7744575" y="2688847"/>
              <a:ext cx="230199" cy="2493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R</a:t>
              </a:r>
            </a:p>
          </p:txBody>
        </p:sp>
        <p:sp>
          <p:nvSpPr>
            <p:cNvPr id="19" name="Rectangle 18"/>
            <p:cNvSpPr/>
            <p:nvPr/>
          </p:nvSpPr>
          <p:spPr>
            <a:xfrm>
              <a:off x="7968059" y="2688847"/>
              <a:ext cx="230199" cy="2493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R</a:t>
              </a:r>
            </a:p>
          </p:txBody>
        </p:sp>
        <p:sp>
          <p:nvSpPr>
            <p:cNvPr id="21" name="Rectangle 20"/>
            <p:cNvSpPr/>
            <p:nvPr/>
          </p:nvSpPr>
          <p:spPr>
            <a:xfrm>
              <a:off x="8191543" y="2688847"/>
              <a:ext cx="230199" cy="2493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R</a:t>
              </a:r>
            </a:p>
          </p:txBody>
        </p:sp>
        <p:sp>
          <p:nvSpPr>
            <p:cNvPr id="23" name="Rectangle 22"/>
            <p:cNvSpPr/>
            <p:nvPr/>
          </p:nvSpPr>
          <p:spPr>
            <a:xfrm>
              <a:off x="8415027" y="2688847"/>
              <a:ext cx="230199" cy="2493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R</a:t>
              </a:r>
            </a:p>
          </p:txBody>
        </p:sp>
        <p:sp>
          <p:nvSpPr>
            <p:cNvPr id="25" name="Rectangle 24"/>
            <p:cNvSpPr/>
            <p:nvPr/>
          </p:nvSpPr>
          <p:spPr>
            <a:xfrm>
              <a:off x="8638511" y="2688847"/>
              <a:ext cx="230199" cy="2493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R</a:t>
              </a:r>
            </a:p>
          </p:txBody>
        </p:sp>
        <p:sp>
          <p:nvSpPr>
            <p:cNvPr id="27" name="Rectangle 26"/>
            <p:cNvSpPr/>
            <p:nvPr/>
          </p:nvSpPr>
          <p:spPr>
            <a:xfrm>
              <a:off x="8861995" y="2688847"/>
              <a:ext cx="230199" cy="2493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R</a:t>
              </a:r>
            </a:p>
          </p:txBody>
        </p:sp>
        <p:sp>
          <p:nvSpPr>
            <p:cNvPr id="29" name="Rectangle 28"/>
            <p:cNvSpPr/>
            <p:nvPr/>
          </p:nvSpPr>
          <p:spPr>
            <a:xfrm>
              <a:off x="9085479" y="2688847"/>
              <a:ext cx="230199" cy="2493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R</a:t>
              </a:r>
            </a:p>
          </p:txBody>
        </p:sp>
        <p:sp>
          <p:nvSpPr>
            <p:cNvPr id="31" name="Rectangle 30"/>
            <p:cNvSpPr/>
            <p:nvPr/>
          </p:nvSpPr>
          <p:spPr>
            <a:xfrm>
              <a:off x="9308963" y="2688847"/>
              <a:ext cx="230199" cy="2493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R</a:t>
              </a:r>
            </a:p>
          </p:txBody>
        </p:sp>
        <p:sp>
          <p:nvSpPr>
            <p:cNvPr id="33" name="Rectangle 32"/>
            <p:cNvSpPr/>
            <p:nvPr/>
          </p:nvSpPr>
          <p:spPr>
            <a:xfrm>
              <a:off x="9532447" y="2688847"/>
              <a:ext cx="230199" cy="2493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R</a:t>
              </a:r>
            </a:p>
          </p:txBody>
        </p:sp>
        <p:sp>
          <p:nvSpPr>
            <p:cNvPr id="35" name="Rectangle 34"/>
            <p:cNvSpPr/>
            <p:nvPr/>
          </p:nvSpPr>
          <p:spPr>
            <a:xfrm>
              <a:off x="9755931" y="2688847"/>
              <a:ext cx="230199" cy="2493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R</a:t>
              </a:r>
            </a:p>
          </p:txBody>
        </p:sp>
        <p:sp>
          <p:nvSpPr>
            <p:cNvPr id="37" name="Rectangle 36"/>
            <p:cNvSpPr/>
            <p:nvPr/>
          </p:nvSpPr>
          <p:spPr>
            <a:xfrm>
              <a:off x="9979415" y="2688847"/>
              <a:ext cx="230199" cy="2493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R</a:t>
              </a:r>
            </a:p>
          </p:txBody>
        </p:sp>
        <p:sp>
          <p:nvSpPr>
            <p:cNvPr id="39" name="Rectangle 38"/>
            <p:cNvSpPr/>
            <p:nvPr/>
          </p:nvSpPr>
          <p:spPr>
            <a:xfrm>
              <a:off x="10202899" y="2688847"/>
              <a:ext cx="230199" cy="2493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R</a:t>
              </a:r>
            </a:p>
          </p:txBody>
        </p:sp>
        <p:sp>
          <p:nvSpPr>
            <p:cNvPr id="41" name="Rectangle 40"/>
            <p:cNvSpPr/>
            <p:nvPr/>
          </p:nvSpPr>
          <p:spPr>
            <a:xfrm>
              <a:off x="10426383" y="2688847"/>
              <a:ext cx="230199" cy="2493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R</a:t>
              </a:r>
            </a:p>
          </p:txBody>
        </p:sp>
        <p:sp>
          <p:nvSpPr>
            <p:cNvPr id="43" name="Rectangle 42"/>
            <p:cNvSpPr/>
            <p:nvPr/>
          </p:nvSpPr>
          <p:spPr>
            <a:xfrm>
              <a:off x="10649867" y="2688847"/>
              <a:ext cx="230199" cy="2493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R</a:t>
              </a:r>
            </a:p>
          </p:txBody>
        </p:sp>
        <p:sp>
          <p:nvSpPr>
            <p:cNvPr id="45" name="Rectangle 44"/>
            <p:cNvSpPr/>
            <p:nvPr/>
          </p:nvSpPr>
          <p:spPr>
            <a:xfrm>
              <a:off x="10873339" y="2688847"/>
              <a:ext cx="230199" cy="2493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R</a:t>
              </a:r>
            </a:p>
          </p:txBody>
        </p:sp>
      </p:grpSp>
    </p:spTree>
    <p:extLst>
      <p:ext uri="{BB962C8B-B14F-4D97-AF65-F5344CB8AC3E}">
        <p14:creationId xmlns:p14="http://schemas.microsoft.com/office/powerpoint/2010/main" val="1703569259"/>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par>
                          <p:cTn id="11" fill="hold">
                            <p:stCondLst>
                              <p:cond delay="500"/>
                            </p:stCondLst>
                            <p:childTnLst>
                              <p:par>
                                <p:cTn id="12" presetID="42" presetClass="path" presetSubtype="0" accel="50000" decel="50000" fill="hold" nodeType="afterEffect">
                                  <p:stCondLst>
                                    <p:cond delay="0"/>
                                  </p:stCondLst>
                                  <p:childTnLst>
                                    <p:animMotion origin="layout" path="M 0 0 L 0 0.25 E" pathEditMode="relative" ptsTypes="">
                                      <p:cBhvr>
                                        <p:cTn id="13" dur="2000" fill="hold"/>
                                        <p:tgtEl>
                                          <p:spTgt spid="3"/>
                                        </p:tgtEl>
                                        <p:attrNameLst>
                                          <p:attrName>ppt_x</p:attrName>
                                          <p:attrName>ppt_y</p:attrName>
                                        </p:attrNameLst>
                                      </p:cBhvr>
                                    </p:animMotion>
                                  </p:childTnLst>
                                </p:cTn>
                              </p:par>
                              <p:par>
                                <p:cTn id="14" presetID="42" presetClass="path" presetSubtype="0" accel="50000" decel="50000" fill="hold" nodeType="withEffect">
                                  <p:stCondLst>
                                    <p:cond delay="0"/>
                                  </p:stCondLst>
                                  <p:childTnLst>
                                    <p:animMotion origin="layout" path="M -2.08333E-6 4.81481E-6 L -0.29297 0.18842 " pathEditMode="relative" rAng="0" ptsTypes="AA">
                                      <p:cBhvr>
                                        <p:cTn id="15" dur="2000" fill="hold"/>
                                        <p:tgtEl>
                                          <p:spTgt spid="8"/>
                                        </p:tgtEl>
                                        <p:attrNameLst>
                                          <p:attrName>ppt_x</p:attrName>
                                          <p:attrName>ppt_y</p:attrName>
                                        </p:attrNameLst>
                                      </p:cBhvr>
                                      <p:rCtr x="-14687" y="9421"/>
                                    </p:animMotion>
                                  </p:childTnLst>
                                </p:cTn>
                              </p:par>
                            </p:childTnLst>
                          </p:cTn>
                        </p:par>
                      </p:childTnLst>
                    </p:cTn>
                  </p:par>
                  <p:par>
                    <p:cTn id="16" fill="hold">
                      <p:stCondLst>
                        <p:cond delay="indefinite"/>
                      </p:stCondLst>
                      <p:childTnLst>
                        <p:par>
                          <p:cTn id="17" fill="hold">
                            <p:stCondLst>
                              <p:cond delay="0"/>
                            </p:stCondLst>
                            <p:childTnLst>
                              <p:par>
                                <p:cTn id="18" presetID="42" presetClass="path" presetSubtype="0" accel="50000" decel="50000" fill="hold" nodeType="clickEffect">
                                  <p:stCondLst>
                                    <p:cond delay="0"/>
                                  </p:stCondLst>
                                  <p:childTnLst>
                                    <p:animMotion origin="layout" path="M -2.70833E-6 0.25 L -3.33333E-6 4.81481E-6 " pathEditMode="relative" rAng="0" ptsTypes="AA">
                                      <p:cBhvr>
                                        <p:cTn id="19" dur="2000" fill="hold"/>
                                        <p:tgtEl>
                                          <p:spTgt spid="3"/>
                                        </p:tgtEl>
                                        <p:attrNameLst>
                                          <p:attrName>ppt_x</p:attrName>
                                          <p:attrName>ppt_y</p:attrName>
                                        </p:attrNameLst>
                                      </p:cBhvr>
                                      <p:rCtr x="13" y="-12500"/>
                                    </p:animMotion>
                                  </p:childTnLst>
                                </p:cTn>
                              </p:par>
                            </p:childTnLst>
                          </p:cTn>
                        </p:par>
                        <p:par>
                          <p:cTn id="20" fill="hold">
                            <p:stCondLst>
                              <p:cond delay="2000"/>
                            </p:stCondLst>
                            <p:childTnLst>
                              <p:par>
                                <p:cTn id="21" presetID="42" presetClass="path" presetSubtype="0" accel="50000" decel="50000" fill="hold" nodeType="afterEffect">
                                  <p:stCondLst>
                                    <p:cond delay="0"/>
                                  </p:stCondLst>
                                  <p:childTnLst>
                                    <p:animMotion origin="layout" path="M -0.29297 0.18842 L -2.08333E-6 4.81481E-6 " pathEditMode="relative" rAng="0" ptsTypes="AA">
                                      <p:cBhvr>
                                        <p:cTn id="22" dur="2000" fill="hold"/>
                                        <p:tgtEl>
                                          <p:spTgt spid="8"/>
                                        </p:tgtEl>
                                        <p:attrNameLst>
                                          <p:attrName>ppt_x</p:attrName>
                                          <p:attrName>ppt_y</p:attrName>
                                        </p:attrNameLst>
                                      </p:cBhvr>
                                      <p:rCtr x="14648" y="-942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Picture 2" descr="https://www.3dgep.com/wp-content/uploads/2011/12/shared-memory-bank-conflicts-linear-addressing.png">
            <a:extLst>
              <a:ext uri="{FF2B5EF4-FFF2-40B4-BE49-F238E27FC236}">
                <a16:creationId xmlns:a16="http://schemas.microsoft.com/office/drawing/2014/main" id="{FD829AFF-0F9F-428D-9BE0-0D5BB54DC6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05442" y="1446530"/>
            <a:ext cx="5486400" cy="3302000"/>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45" name="Rectangle 44">
            <a:extLst>
              <a:ext uri="{FF2B5EF4-FFF2-40B4-BE49-F238E27FC236}">
                <a16:creationId xmlns:a16="http://schemas.microsoft.com/office/drawing/2014/main" id="{E63E10F6-C74A-4A92-A744-AD0A872AFE73}"/>
              </a:ext>
            </a:extLst>
          </p:cNvPr>
          <p:cNvSpPr/>
          <p:nvPr/>
        </p:nvSpPr>
        <p:spPr>
          <a:xfrm>
            <a:off x="2892743" y="2635933"/>
            <a:ext cx="5486400" cy="848858"/>
          </a:xfrm>
          <a:prstGeom prst="rect">
            <a:avLst/>
          </a:prstGeom>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1050"/>
          </a:p>
        </p:txBody>
      </p:sp>
      <p:sp>
        <p:nvSpPr>
          <p:cNvPr id="4" name="Title 3"/>
          <p:cNvSpPr>
            <a:spLocks noGrp="1"/>
          </p:cNvSpPr>
          <p:nvPr>
            <p:ph type="title"/>
          </p:nvPr>
        </p:nvSpPr>
        <p:spPr/>
        <p:txBody>
          <a:bodyPr/>
          <a:lstStyle/>
          <a:p>
            <a:r>
              <a:rPr lang="en-US" dirty="0"/>
              <a:t>CUDA Memory Model</a:t>
            </a:r>
          </a:p>
        </p:txBody>
      </p:sp>
      <p:sp>
        <p:nvSpPr>
          <p:cNvPr id="6" name="Text Placeholder 5"/>
          <p:cNvSpPr>
            <a:spLocks noGrp="1"/>
          </p:cNvSpPr>
          <p:nvPr>
            <p:ph type="body" idx="1"/>
          </p:nvPr>
        </p:nvSpPr>
        <p:spPr/>
        <p:txBody>
          <a:bodyPr/>
          <a:lstStyle/>
          <a:p>
            <a:r>
              <a:rPr lang="en-US" dirty="0"/>
              <a:t>Shared Memory</a:t>
            </a:r>
          </a:p>
        </p:txBody>
      </p:sp>
      <p:grpSp>
        <p:nvGrpSpPr>
          <p:cNvPr id="2" name="Group 1"/>
          <p:cNvGrpSpPr/>
          <p:nvPr/>
        </p:nvGrpSpPr>
        <p:grpSpPr>
          <a:xfrm>
            <a:off x="2959011" y="2527175"/>
            <a:ext cx="1345940" cy="187037"/>
            <a:chOff x="3945347" y="2688847"/>
            <a:chExt cx="1794587" cy="249382"/>
          </a:xfrm>
        </p:grpSpPr>
        <p:sp>
          <p:nvSpPr>
            <p:cNvPr id="14" name="Rectangle 13"/>
            <p:cNvSpPr/>
            <p:nvPr/>
          </p:nvSpPr>
          <p:spPr>
            <a:xfrm>
              <a:off x="3945347" y="2688847"/>
              <a:ext cx="230199" cy="2493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R</a:t>
              </a:r>
            </a:p>
          </p:txBody>
        </p:sp>
        <p:sp>
          <p:nvSpPr>
            <p:cNvPr id="16" name="Rectangle 15"/>
            <p:cNvSpPr/>
            <p:nvPr/>
          </p:nvSpPr>
          <p:spPr>
            <a:xfrm>
              <a:off x="4168831" y="2688847"/>
              <a:ext cx="230199" cy="2493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R</a:t>
              </a:r>
            </a:p>
          </p:txBody>
        </p:sp>
        <p:sp>
          <p:nvSpPr>
            <p:cNvPr id="18" name="Rectangle 17"/>
            <p:cNvSpPr/>
            <p:nvPr/>
          </p:nvSpPr>
          <p:spPr>
            <a:xfrm>
              <a:off x="4392315" y="2688847"/>
              <a:ext cx="230199" cy="2493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R</a:t>
              </a:r>
            </a:p>
          </p:txBody>
        </p:sp>
        <p:sp>
          <p:nvSpPr>
            <p:cNvPr id="20" name="Rectangle 19"/>
            <p:cNvSpPr/>
            <p:nvPr/>
          </p:nvSpPr>
          <p:spPr>
            <a:xfrm>
              <a:off x="4615799" y="2688847"/>
              <a:ext cx="230199" cy="2493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R</a:t>
              </a:r>
            </a:p>
          </p:txBody>
        </p:sp>
        <p:sp>
          <p:nvSpPr>
            <p:cNvPr id="22" name="Rectangle 21"/>
            <p:cNvSpPr/>
            <p:nvPr/>
          </p:nvSpPr>
          <p:spPr>
            <a:xfrm>
              <a:off x="4839283" y="2688847"/>
              <a:ext cx="230199" cy="2493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R</a:t>
              </a:r>
            </a:p>
          </p:txBody>
        </p:sp>
        <p:sp>
          <p:nvSpPr>
            <p:cNvPr id="24" name="Rectangle 23"/>
            <p:cNvSpPr/>
            <p:nvPr/>
          </p:nvSpPr>
          <p:spPr>
            <a:xfrm>
              <a:off x="5062767" y="2688847"/>
              <a:ext cx="230199" cy="2493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R</a:t>
              </a:r>
            </a:p>
          </p:txBody>
        </p:sp>
        <p:sp>
          <p:nvSpPr>
            <p:cNvPr id="26" name="Rectangle 25"/>
            <p:cNvSpPr/>
            <p:nvPr/>
          </p:nvSpPr>
          <p:spPr>
            <a:xfrm>
              <a:off x="5286251" y="2688847"/>
              <a:ext cx="230199" cy="2493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R</a:t>
              </a:r>
            </a:p>
          </p:txBody>
        </p:sp>
        <p:sp>
          <p:nvSpPr>
            <p:cNvPr id="28" name="Rectangle 27"/>
            <p:cNvSpPr/>
            <p:nvPr/>
          </p:nvSpPr>
          <p:spPr>
            <a:xfrm>
              <a:off x="5509735" y="2688847"/>
              <a:ext cx="230199" cy="2493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R</a:t>
              </a:r>
            </a:p>
          </p:txBody>
        </p:sp>
      </p:grpSp>
      <p:grpSp>
        <p:nvGrpSpPr>
          <p:cNvPr id="7" name="Group 6"/>
          <p:cNvGrpSpPr/>
          <p:nvPr/>
        </p:nvGrpSpPr>
        <p:grpSpPr>
          <a:xfrm>
            <a:off x="4299915" y="2527175"/>
            <a:ext cx="1345940" cy="187037"/>
            <a:chOff x="5733219" y="2688847"/>
            <a:chExt cx="1794587" cy="249382"/>
          </a:xfrm>
        </p:grpSpPr>
        <p:sp>
          <p:nvSpPr>
            <p:cNvPr id="30" name="Rectangle 29"/>
            <p:cNvSpPr/>
            <p:nvPr/>
          </p:nvSpPr>
          <p:spPr>
            <a:xfrm>
              <a:off x="5733219" y="2688847"/>
              <a:ext cx="230199" cy="2493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R</a:t>
              </a:r>
            </a:p>
          </p:txBody>
        </p:sp>
        <p:sp>
          <p:nvSpPr>
            <p:cNvPr id="32" name="Rectangle 31"/>
            <p:cNvSpPr/>
            <p:nvPr/>
          </p:nvSpPr>
          <p:spPr>
            <a:xfrm>
              <a:off x="5956703" y="2688847"/>
              <a:ext cx="230199" cy="2493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R</a:t>
              </a:r>
            </a:p>
          </p:txBody>
        </p:sp>
        <p:sp>
          <p:nvSpPr>
            <p:cNvPr id="34" name="Rectangle 33"/>
            <p:cNvSpPr/>
            <p:nvPr/>
          </p:nvSpPr>
          <p:spPr>
            <a:xfrm>
              <a:off x="6180187" y="2688847"/>
              <a:ext cx="230199" cy="2493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R</a:t>
              </a:r>
            </a:p>
          </p:txBody>
        </p:sp>
        <p:sp>
          <p:nvSpPr>
            <p:cNvPr id="36" name="Rectangle 35"/>
            <p:cNvSpPr/>
            <p:nvPr/>
          </p:nvSpPr>
          <p:spPr>
            <a:xfrm>
              <a:off x="6403671" y="2688847"/>
              <a:ext cx="230199" cy="2493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R</a:t>
              </a:r>
            </a:p>
          </p:txBody>
        </p:sp>
        <p:sp>
          <p:nvSpPr>
            <p:cNvPr id="38" name="Rectangle 37"/>
            <p:cNvSpPr/>
            <p:nvPr/>
          </p:nvSpPr>
          <p:spPr>
            <a:xfrm>
              <a:off x="6627155" y="2688847"/>
              <a:ext cx="230199" cy="2493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R</a:t>
              </a:r>
            </a:p>
          </p:txBody>
        </p:sp>
        <p:sp>
          <p:nvSpPr>
            <p:cNvPr id="40" name="Rectangle 39"/>
            <p:cNvSpPr/>
            <p:nvPr/>
          </p:nvSpPr>
          <p:spPr>
            <a:xfrm>
              <a:off x="6850639" y="2688847"/>
              <a:ext cx="230199" cy="2493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R</a:t>
              </a:r>
            </a:p>
          </p:txBody>
        </p:sp>
        <p:sp>
          <p:nvSpPr>
            <p:cNvPr id="42" name="Rectangle 41"/>
            <p:cNvSpPr/>
            <p:nvPr/>
          </p:nvSpPr>
          <p:spPr>
            <a:xfrm>
              <a:off x="7074123" y="2688847"/>
              <a:ext cx="230199" cy="2493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R</a:t>
              </a:r>
            </a:p>
          </p:txBody>
        </p:sp>
        <p:sp>
          <p:nvSpPr>
            <p:cNvPr id="44" name="Rectangle 43"/>
            <p:cNvSpPr/>
            <p:nvPr/>
          </p:nvSpPr>
          <p:spPr>
            <a:xfrm>
              <a:off x="7297607" y="2688847"/>
              <a:ext cx="230199" cy="2493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R</a:t>
              </a:r>
            </a:p>
          </p:txBody>
        </p:sp>
      </p:grpSp>
      <p:grpSp>
        <p:nvGrpSpPr>
          <p:cNvPr id="46" name="Group 45"/>
          <p:cNvGrpSpPr/>
          <p:nvPr/>
        </p:nvGrpSpPr>
        <p:grpSpPr>
          <a:xfrm>
            <a:off x="5640819" y="2527175"/>
            <a:ext cx="1345940" cy="187037"/>
            <a:chOff x="3945347" y="2688847"/>
            <a:chExt cx="1794587" cy="249382"/>
          </a:xfrm>
        </p:grpSpPr>
        <p:sp>
          <p:nvSpPr>
            <p:cNvPr id="48" name="Rectangle 47"/>
            <p:cNvSpPr/>
            <p:nvPr/>
          </p:nvSpPr>
          <p:spPr>
            <a:xfrm>
              <a:off x="3945347" y="2688847"/>
              <a:ext cx="230199" cy="2493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R</a:t>
              </a:r>
            </a:p>
          </p:txBody>
        </p:sp>
        <p:sp>
          <p:nvSpPr>
            <p:cNvPr id="49" name="Rectangle 48"/>
            <p:cNvSpPr/>
            <p:nvPr/>
          </p:nvSpPr>
          <p:spPr>
            <a:xfrm>
              <a:off x="4168831" y="2688847"/>
              <a:ext cx="230199" cy="2493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R</a:t>
              </a:r>
            </a:p>
          </p:txBody>
        </p:sp>
        <p:sp>
          <p:nvSpPr>
            <p:cNvPr id="50" name="Rectangle 49"/>
            <p:cNvSpPr/>
            <p:nvPr/>
          </p:nvSpPr>
          <p:spPr>
            <a:xfrm>
              <a:off x="4392315" y="2688847"/>
              <a:ext cx="230199" cy="2493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R</a:t>
              </a:r>
            </a:p>
          </p:txBody>
        </p:sp>
        <p:sp>
          <p:nvSpPr>
            <p:cNvPr id="51" name="Rectangle 50"/>
            <p:cNvSpPr/>
            <p:nvPr/>
          </p:nvSpPr>
          <p:spPr>
            <a:xfrm>
              <a:off x="4615799" y="2688847"/>
              <a:ext cx="230199" cy="2493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R</a:t>
              </a:r>
            </a:p>
          </p:txBody>
        </p:sp>
        <p:sp>
          <p:nvSpPr>
            <p:cNvPr id="52" name="Rectangle 51"/>
            <p:cNvSpPr/>
            <p:nvPr/>
          </p:nvSpPr>
          <p:spPr>
            <a:xfrm>
              <a:off x="4839283" y="2688847"/>
              <a:ext cx="230199" cy="2493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R</a:t>
              </a:r>
            </a:p>
          </p:txBody>
        </p:sp>
        <p:sp>
          <p:nvSpPr>
            <p:cNvPr id="53" name="Rectangle 52"/>
            <p:cNvSpPr/>
            <p:nvPr/>
          </p:nvSpPr>
          <p:spPr>
            <a:xfrm>
              <a:off x="5062767" y="2688847"/>
              <a:ext cx="230199" cy="2493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R</a:t>
              </a:r>
            </a:p>
          </p:txBody>
        </p:sp>
        <p:sp>
          <p:nvSpPr>
            <p:cNvPr id="54" name="Rectangle 53"/>
            <p:cNvSpPr/>
            <p:nvPr/>
          </p:nvSpPr>
          <p:spPr>
            <a:xfrm>
              <a:off x="5286251" y="2688847"/>
              <a:ext cx="230199" cy="2493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R</a:t>
              </a:r>
            </a:p>
          </p:txBody>
        </p:sp>
        <p:sp>
          <p:nvSpPr>
            <p:cNvPr id="55" name="Rectangle 54"/>
            <p:cNvSpPr/>
            <p:nvPr/>
          </p:nvSpPr>
          <p:spPr>
            <a:xfrm>
              <a:off x="5509735" y="2688847"/>
              <a:ext cx="230199" cy="2493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R</a:t>
              </a:r>
            </a:p>
          </p:txBody>
        </p:sp>
      </p:grpSp>
      <p:grpSp>
        <p:nvGrpSpPr>
          <p:cNvPr id="56" name="Group 55"/>
          <p:cNvGrpSpPr/>
          <p:nvPr/>
        </p:nvGrpSpPr>
        <p:grpSpPr>
          <a:xfrm>
            <a:off x="6981723" y="2527175"/>
            <a:ext cx="1345940" cy="187037"/>
            <a:chOff x="5733219" y="2688847"/>
            <a:chExt cx="1794587" cy="249382"/>
          </a:xfrm>
        </p:grpSpPr>
        <p:sp>
          <p:nvSpPr>
            <p:cNvPr id="57" name="Rectangle 56"/>
            <p:cNvSpPr/>
            <p:nvPr/>
          </p:nvSpPr>
          <p:spPr>
            <a:xfrm>
              <a:off x="5733219" y="2688847"/>
              <a:ext cx="230199" cy="2493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R</a:t>
              </a:r>
            </a:p>
          </p:txBody>
        </p:sp>
        <p:sp>
          <p:nvSpPr>
            <p:cNvPr id="58" name="Rectangle 57"/>
            <p:cNvSpPr/>
            <p:nvPr/>
          </p:nvSpPr>
          <p:spPr>
            <a:xfrm>
              <a:off x="5956703" y="2688847"/>
              <a:ext cx="230199" cy="2493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R</a:t>
              </a:r>
            </a:p>
          </p:txBody>
        </p:sp>
        <p:sp>
          <p:nvSpPr>
            <p:cNvPr id="59" name="Rectangle 58"/>
            <p:cNvSpPr/>
            <p:nvPr/>
          </p:nvSpPr>
          <p:spPr>
            <a:xfrm>
              <a:off x="6180187" y="2688847"/>
              <a:ext cx="230199" cy="2493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R</a:t>
              </a:r>
            </a:p>
          </p:txBody>
        </p:sp>
        <p:sp>
          <p:nvSpPr>
            <p:cNvPr id="60" name="Rectangle 59"/>
            <p:cNvSpPr/>
            <p:nvPr/>
          </p:nvSpPr>
          <p:spPr>
            <a:xfrm>
              <a:off x="6403671" y="2688847"/>
              <a:ext cx="230199" cy="2493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R</a:t>
              </a:r>
            </a:p>
          </p:txBody>
        </p:sp>
        <p:sp>
          <p:nvSpPr>
            <p:cNvPr id="61" name="Rectangle 60"/>
            <p:cNvSpPr/>
            <p:nvPr/>
          </p:nvSpPr>
          <p:spPr>
            <a:xfrm>
              <a:off x="6627155" y="2688847"/>
              <a:ext cx="230199" cy="2493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R</a:t>
              </a:r>
            </a:p>
          </p:txBody>
        </p:sp>
        <p:sp>
          <p:nvSpPr>
            <p:cNvPr id="62" name="Rectangle 61"/>
            <p:cNvSpPr/>
            <p:nvPr/>
          </p:nvSpPr>
          <p:spPr>
            <a:xfrm>
              <a:off x="6850639" y="2688847"/>
              <a:ext cx="230199" cy="2493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R</a:t>
              </a:r>
            </a:p>
          </p:txBody>
        </p:sp>
        <p:sp>
          <p:nvSpPr>
            <p:cNvPr id="63" name="Rectangle 62"/>
            <p:cNvSpPr/>
            <p:nvPr/>
          </p:nvSpPr>
          <p:spPr>
            <a:xfrm>
              <a:off x="7074123" y="2688847"/>
              <a:ext cx="230199" cy="2493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R</a:t>
              </a:r>
            </a:p>
          </p:txBody>
        </p:sp>
        <p:sp>
          <p:nvSpPr>
            <p:cNvPr id="64" name="Rectangle 63"/>
            <p:cNvSpPr/>
            <p:nvPr/>
          </p:nvSpPr>
          <p:spPr>
            <a:xfrm>
              <a:off x="7297607" y="2688847"/>
              <a:ext cx="230199" cy="2493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R</a:t>
              </a:r>
            </a:p>
          </p:txBody>
        </p:sp>
      </p:grpSp>
    </p:spTree>
    <p:extLst>
      <p:ext uri="{BB962C8B-B14F-4D97-AF65-F5344CB8AC3E}">
        <p14:creationId xmlns:p14="http://schemas.microsoft.com/office/powerpoint/2010/main" val="3949642785"/>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nodeType="withEffect">
                                  <p:stCondLst>
                                    <p:cond delay="0"/>
                                  </p:stCondLst>
                                  <p:childTnLst>
                                    <p:set>
                                      <p:cBhvr>
                                        <p:cTn id="12" dur="1" fill="hold">
                                          <p:stCondLst>
                                            <p:cond delay="0"/>
                                          </p:stCondLst>
                                        </p:cTn>
                                        <p:tgtEl>
                                          <p:spTgt spid="46"/>
                                        </p:tgtEl>
                                        <p:attrNameLst>
                                          <p:attrName>style.visibility</p:attrName>
                                        </p:attrNameLst>
                                      </p:cBhvr>
                                      <p:to>
                                        <p:strVal val="visible"/>
                                      </p:to>
                                    </p:set>
                                    <p:animEffect transition="in" filter="fade">
                                      <p:cBhvr>
                                        <p:cTn id="13" dur="500"/>
                                        <p:tgtEl>
                                          <p:spTgt spid="46"/>
                                        </p:tgtEl>
                                      </p:cBhvr>
                                    </p:animEffect>
                                  </p:childTnLst>
                                </p:cTn>
                              </p:par>
                              <p:par>
                                <p:cTn id="14" presetID="10" presetClass="entr" presetSubtype="0" fill="hold" nodeType="withEffect">
                                  <p:stCondLst>
                                    <p:cond delay="0"/>
                                  </p:stCondLst>
                                  <p:childTnLst>
                                    <p:set>
                                      <p:cBhvr>
                                        <p:cTn id="15" dur="1" fill="hold">
                                          <p:stCondLst>
                                            <p:cond delay="0"/>
                                          </p:stCondLst>
                                        </p:cTn>
                                        <p:tgtEl>
                                          <p:spTgt spid="56"/>
                                        </p:tgtEl>
                                        <p:attrNameLst>
                                          <p:attrName>style.visibility</p:attrName>
                                        </p:attrNameLst>
                                      </p:cBhvr>
                                      <p:to>
                                        <p:strVal val="visible"/>
                                      </p:to>
                                    </p:set>
                                    <p:animEffect transition="in" filter="fade">
                                      <p:cBhvr>
                                        <p:cTn id="16" dur="500"/>
                                        <p:tgtEl>
                                          <p:spTgt spid="56"/>
                                        </p:tgtEl>
                                      </p:cBhvr>
                                    </p:animEffect>
                                  </p:childTnLst>
                                </p:cTn>
                              </p:par>
                            </p:childTnLst>
                          </p:cTn>
                        </p:par>
                        <p:par>
                          <p:cTn id="17" fill="hold">
                            <p:stCondLst>
                              <p:cond delay="500"/>
                            </p:stCondLst>
                            <p:childTnLst>
                              <p:par>
                                <p:cTn id="18" presetID="42" presetClass="path" presetSubtype="0" accel="50000" decel="50000" fill="hold" nodeType="afterEffect">
                                  <p:stCondLst>
                                    <p:cond delay="0"/>
                                  </p:stCondLst>
                                  <p:childTnLst>
                                    <p:animMotion origin="layout" path="M 4.58333E-6 4.81481E-6 L 0.00039 0.18379 " pathEditMode="relative" rAng="0" ptsTypes="AA">
                                      <p:cBhvr>
                                        <p:cTn id="19" dur="2000" fill="hold"/>
                                        <p:tgtEl>
                                          <p:spTgt spid="2"/>
                                        </p:tgtEl>
                                        <p:attrNameLst>
                                          <p:attrName>ppt_x</p:attrName>
                                          <p:attrName>ppt_y</p:attrName>
                                        </p:attrNameLst>
                                      </p:cBhvr>
                                      <p:rCtr x="13" y="9190"/>
                                    </p:animMotion>
                                  </p:childTnLst>
                                </p:cTn>
                              </p:par>
                              <p:par>
                                <p:cTn id="20" presetID="42" presetClass="path" presetSubtype="0" accel="50000" decel="50000" fill="hold" nodeType="withEffect">
                                  <p:stCondLst>
                                    <p:cond delay="0"/>
                                  </p:stCondLst>
                                  <p:childTnLst>
                                    <p:animMotion origin="layout" path="M -0.00052 -0.00186 L -0.14674 0.22013 " pathEditMode="relative" rAng="0" ptsTypes="AA">
                                      <p:cBhvr>
                                        <p:cTn id="21" dur="2000" fill="hold"/>
                                        <p:tgtEl>
                                          <p:spTgt spid="7"/>
                                        </p:tgtEl>
                                        <p:attrNameLst>
                                          <p:attrName>ppt_x</p:attrName>
                                          <p:attrName>ppt_y</p:attrName>
                                        </p:attrNameLst>
                                      </p:cBhvr>
                                      <p:rCtr x="-7318" y="11088"/>
                                    </p:animMotion>
                                  </p:childTnLst>
                                </p:cTn>
                              </p:par>
                              <p:par>
                                <p:cTn id="22" presetID="42" presetClass="path" presetSubtype="0" accel="50000" decel="50000" fill="hold" nodeType="withEffect">
                                  <p:stCondLst>
                                    <p:cond delay="0"/>
                                  </p:stCondLst>
                                  <p:childTnLst>
                                    <p:animMotion origin="layout" path="M -4.79167E-6 4.81481E-6 L -0.29296 0.2574 " pathEditMode="relative" rAng="0" ptsTypes="AA">
                                      <p:cBhvr>
                                        <p:cTn id="23" dur="2000" fill="hold"/>
                                        <p:tgtEl>
                                          <p:spTgt spid="46"/>
                                        </p:tgtEl>
                                        <p:attrNameLst>
                                          <p:attrName>ppt_x</p:attrName>
                                          <p:attrName>ppt_y</p:attrName>
                                        </p:attrNameLst>
                                      </p:cBhvr>
                                      <p:rCtr x="-14648" y="12870"/>
                                    </p:animMotion>
                                  </p:childTnLst>
                                </p:cTn>
                              </p:par>
                              <p:par>
                                <p:cTn id="24" presetID="42" presetClass="path" presetSubtype="0" accel="50000" decel="50000" fill="hold" nodeType="withEffect">
                                  <p:stCondLst>
                                    <p:cond delay="0"/>
                                  </p:stCondLst>
                                  <p:childTnLst>
                                    <p:animMotion origin="layout" path="M 6.25E-7 -0.00834 L -0.43958 0.29282 " pathEditMode="relative" rAng="0" ptsTypes="AA">
                                      <p:cBhvr>
                                        <p:cTn id="25" dur="2000" fill="hold"/>
                                        <p:tgtEl>
                                          <p:spTgt spid="56"/>
                                        </p:tgtEl>
                                        <p:attrNameLst>
                                          <p:attrName>ppt_x</p:attrName>
                                          <p:attrName>ppt_y</p:attrName>
                                        </p:attrNameLst>
                                      </p:cBhvr>
                                      <p:rCtr x="-21979" y="15046"/>
                                    </p:animMotion>
                                  </p:childTnLst>
                                </p:cTn>
                              </p:par>
                            </p:childTnLst>
                          </p:cTn>
                        </p:par>
                      </p:childTnLst>
                    </p:cTn>
                  </p:par>
                  <p:par>
                    <p:cTn id="26" fill="hold">
                      <p:stCondLst>
                        <p:cond delay="indefinite"/>
                      </p:stCondLst>
                      <p:childTnLst>
                        <p:par>
                          <p:cTn id="27" fill="hold">
                            <p:stCondLst>
                              <p:cond delay="0"/>
                            </p:stCondLst>
                            <p:childTnLst>
                              <p:par>
                                <p:cTn id="28" presetID="42" presetClass="path" presetSubtype="0" accel="50000" decel="50000" fill="hold" nodeType="clickEffect">
                                  <p:stCondLst>
                                    <p:cond delay="0"/>
                                  </p:stCondLst>
                                  <p:childTnLst>
                                    <p:animMotion origin="layout" path="M 0.00039 0.1838 L 4.58333E-6 4.81481E-6 " pathEditMode="relative" rAng="0" ptsTypes="AA">
                                      <p:cBhvr>
                                        <p:cTn id="29" dur="2000" fill="hold"/>
                                        <p:tgtEl>
                                          <p:spTgt spid="2"/>
                                        </p:tgtEl>
                                        <p:attrNameLst>
                                          <p:attrName>ppt_x</p:attrName>
                                          <p:attrName>ppt_y</p:attrName>
                                        </p:attrNameLst>
                                      </p:cBhvr>
                                      <p:rCtr x="-26" y="-9144"/>
                                    </p:animMotion>
                                  </p:childTnLst>
                                </p:cTn>
                              </p:par>
                            </p:childTnLst>
                          </p:cTn>
                        </p:par>
                        <p:par>
                          <p:cTn id="30" fill="hold">
                            <p:stCondLst>
                              <p:cond delay="2000"/>
                            </p:stCondLst>
                            <p:childTnLst>
                              <p:par>
                                <p:cTn id="31" presetID="42" presetClass="path" presetSubtype="0" accel="50000" decel="50000" fill="hold" nodeType="afterEffect">
                                  <p:stCondLst>
                                    <p:cond delay="0"/>
                                  </p:stCondLst>
                                  <p:childTnLst>
                                    <p:animMotion origin="layout" path="M -0.14674 0.22013 L 2.08333E-7 4.81481E-6 " pathEditMode="relative" rAng="0" ptsTypes="AA">
                                      <p:cBhvr>
                                        <p:cTn id="32" dur="2000" fill="hold"/>
                                        <p:tgtEl>
                                          <p:spTgt spid="7"/>
                                        </p:tgtEl>
                                        <p:attrNameLst>
                                          <p:attrName>ppt_x</p:attrName>
                                          <p:attrName>ppt_y</p:attrName>
                                        </p:attrNameLst>
                                      </p:cBhvr>
                                      <p:rCtr x="7331" y="-11019"/>
                                    </p:animMotion>
                                  </p:childTnLst>
                                </p:cTn>
                              </p:par>
                            </p:childTnLst>
                          </p:cTn>
                        </p:par>
                        <p:par>
                          <p:cTn id="33" fill="hold">
                            <p:stCondLst>
                              <p:cond delay="4000"/>
                            </p:stCondLst>
                            <p:childTnLst>
                              <p:par>
                                <p:cTn id="34" presetID="42" presetClass="path" presetSubtype="0" accel="50000" decel="50000" fill="hold" nodeType="afterEffect">
                                  <p:stCondLst>
                                    <p:cond delay="0"/>
                                  </p:stCondLst>
                                  <p:childTnLst>
                                    <p:animMotion origin="layout" path="M -0.29296 0.2574 L -4.79167E-6 4.81481E-6 " pathEditMode="relative" rAng="0" ptsTypes="AA">
                                      <p:cBhvr>
                                        <p:cTn id="35" dur="2000" fill="hold"/>
                                        <p:tgtEl>
                                          <p:spTgt spid="46"/>
                                        </p:tgtEl>
                                        <p:attrNameLst>
                                          <p:attrName>ppt_x</p:attrName>
                                          <p:attrName>ppt_y</p:attrName>
                                        </p:attrNameLst>
                                      </p:cBhvr>
                                      <p:rCtr x="14648" y="-12870"/>
                                    </p:animMotion>
                                  </p:childTnLst>
                                </p:cTn>
                              </p:par>
                            </p:childTnLst>
                          </p:cTn>
                        </p:par>
                        <p:par>
                          <p:cTn id="36" fill="hold">
                            <p:stCondLst>
                              <p:cond delay="6000"/>
                            </p:stCondLst>
                            <p:childTnLst>
                              <p:par>
                                <p:cTn id="37" presetID="42" presetClass="path" presetSubtype="0" accel="50000" decel="50000" fill="hold" nodeType="afterEffect">
                                  <p:stCondLst>
                                    <p:cond delay="0"/>
                                  </p:stCondLst>
                                  <p:childTnLst>
                                    <p:animMotion origin="layout" path="M -0.43958 0.29282 L 2.08333E-7 4.81481E-6 " pathEditMode="relative" rAng="0" ptsTypes="AA">
                                      <p:cBhvr>
                                        <p:cTn id="38" dur="2000" fill="hold"/>
                                        <p:tgtEl>
                                          <p:spTgt spid="56"/>
                                        </p:tgtEl>
                                        <p:attrNameLst>
                                          <p:attrName>ppt_x</p:attrName>
                                          <p:attrName>ppt_y</p:attrName>
                                        </p:attrNameLst>
                                      </p:cBhvr>
                                      <p:rCtr x="21992" y="-1465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 name="Picture 2" descr="https://www.3dgep.com/wp-content/uploads/2011/12/shared-memory-bank-conflicts-linear-addressing.png">
            <a:extLst>
              <a:ext uri="{FF2B5EF4-FFF2-40B4-BE49-F238E27FC236}">
                <a16:creationId xmlns:a16="http://schemas.microsoft.com/office/drawing/2014/main" id="{1222B99C-3D7C-41C1-A64F-58D774C4A3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05442" y="1446530"/>
            <a:ext cx="5486400" cy="3302000"/>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42" name="Rectangle 41">
            <a:extLst>
              <a:ext uri="{FF2B5EF4-FFF2-40B4-BE49-F238E27FC236}">
                <a16:creationId xmlns:a16="http://schemas.microsoft.com/office/drawing/2014/main" id="{A48D75F0-AFFF-4EC3-AD32-D1FD542A9447}"/>
              </a:ext>
            </a:extLst>
          </p:cNvPr>
          <p:cNvSpPr/>
          <p:nvPr/>
        </p:nvSpPr>
        <p:spPr>
          <a:xfrm>
            <a:off x="2892743" y="2635933"/>
            <a:ext cx="5486400" cy="848858"/>
          </a:xfrm>
          <a:prstGeom prst="rect">
            <a:avLst/>
          </a:prstGeom>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1050"/>
          </a:p>
        </p:txBody>
      </p:sp>
      <p:sp>
        <p:nvSpPr>
          <p:cNvPr id="4" name="Title 3"/>
          <p:cNvSpPr>
            <a:spLocks noGrp="1"/>
          </p:cNvSpPr>
          <p:nvPr>
            <p:ph type="title"/>
          </p:nvPr>
        </p:nvSpPr>
        <p:spPr/>
        <p:txBody>
          <a:bodyPr/>
          <a:lstStyle/>
          <a:p>
            <a:r>
              <a:rPr lang="en-US" dirty="0"/>
              <a:t>CUDA Memory Model</a:t>
            </a:r>
          </a:p>
        </p:txBody>
      </p:sp>
      <p:sp>
        <p:nvSpPr>
          <p:cNvPr id="6" name="Text Placeholder 5"/>
          <p:cNvSpPr>
            <a:spLocks noGrp="1"/>
          </p:cNvSpPr>
          <p:nvPr>
            <p:ph type="body" idx="1"/>
          </p:nvPr>
        </p:nvSpPr>
        <p:spPr/>
        <p:txBody>
          <a:bodyPr/>
          <a:lstStyle/>
          <a:p>
            <a:r>
              <a:rPr lang="en-US" dirty="0"/>
              <a:t>Shared Memory</a:t>
            </a:r>
          </a:p>
        </p:txBody>
      </p:sp>
      <p:sp>
        <p:nvSpPr>
          <p:cNvPr id="8" name="Rectangle 7"/>
          <p:cNvSpPr/>
          <p:nvPr/>
        </p:nvSpPr>
        <p:spPr>
          <a:xfrm>
            <a:off x="2959011" y="2534795"/>
            <a:ext cx="172649" cy="1870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R</a:t>
            </a:r>
          </a:p>
        </p:txBody>
      </p:sp>
      <p:sp>
        <p:nvSpPr>
          <p:cNvPr id="10" name="Rectangle 9"/>
          <p:cNvSpPr/>
          <p:nvPr/>
        </p:nvSpPr>
        <p:spPr>
          <a:xfrm>
            <a:off x="3126648" y="2534795"/>
            <a:ext cx="172649" cy="1870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R</a:t>
            </a:r>
          </a:p>
        </p:txBody>
      </p:sp>
      <p:sp>
        <p:nvSpPr>
          <p:cNvPr id="11" name="Rectangle 10"/>
          <p:cNvSpPr/>
          <p:nvPr/>
        </p:nvSpPr>
        <p:spPr>
          <a:xfrm>
            <a:off x="3461922" y="2534795"/>
            <a:ext cx="172649" cy="1870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R</a:t>
            </a:r>
          </a:p>
        </p:txBody>
      </p:sp>
      <p:sp>
        <p:nvSpPr>
          <p:cNvPr id="12" name="Rectangle 11"/>
          <p:cNvSpPr/>
          <p:nvPr/>
        </p:nvSpPr>
        <p:spPr>
          <a:xfrm>
            <a:off x="3797196" y="2534795"/>
            <a:ext cx="172649" cy="1870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R</a:t>
            </a:r>
          </a:p>
        </p:txBody>
      </p:sp>
      <p:sp>
        <p:nvSpPr>
          <p:cNvPr id="13" name="Rectangle 12"/>
          <p:cNvSpPr/>
          <p:nvPr/>
        </p:nvSpPr>
        <p:spPr>
          <a:xfrm>
            <a:off x="4132470" y="2534795"/>
            <a:ext cx="172649" cy="1870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R</a:t>
            </a:r>
          </a:p>
        </p:txBody>
      </p:sp>
      <p:sp>
        <p:nvSpPr>
          <p:cNvPr id="14" name="Rectangle 13"/>
          <p:cNvSpPr/>
          <p:nvPr/>
        </p:nvSpPr>
        <p:spPr>
          <a:xfrm>
            <a:off x="4467744" y="2534795"/>
            <a:ext cx="172649" cy="1870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R</a:t>
            </a:r>
          </a:p>
        </p:txBody>
      </p:sp>
      <p:sp>
        <p:nvSpPr>
          <p:cNvPr id="15" name="Rectangle 14"/>
          <p:cNvSpPr/>
          <p:nvPr/>
        </p:nvSpPr>
        <p:spPr>
          <a:xfrm>
            <a:off x="4803018" y="2534795"/>
            <a:ext cx="172649" cy="1870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R</a:t>
            </a:r>
          </a:p>
        </p:txBody>
      </p:sp>
      <p:sp>
        <p:nvSpPr>
          <p:cNvPr id="16" name="Rectangle 15"/>
          <p:cNvSpPr/>
          <p:nvPr/>
        </p:nvSpPr>
        <p:spPr>
          <a:xfrm>
            <a:off x="5138292" y="2534795"/>
            <a:ext cx="172649" cy="1870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R</a:t>
            </a:r>
          </a:p>
        </p:txBody>
      </p:sp>
      <p:sp>
        <p:nvSpPr>
          <p:cNvPr id="17" name="Rectangle 16"/>
          <p:cNvSpPr/>
          <p:nvPr/>
        </p:nvSpPr>
        <p:spPr>
          <a:xfrm>
            <a:off x="5473566" y="2534795"/>
            <a:ext cx="172649" cy="1870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R</a:t>
            </a:r>
          </a:p>
        </p:txBody>
      </p:sp>
      <p:sp>
        <p:nvSpPr>
          <p:cNvPr id="18" name="Rectangle 17"/>
          <p:cNvSpPr/>
          <p:nvPr/>
        </p:nvSpPr>
        <p:spPr>
          <a:xfrm>
            <a:off x="5808840" y="2534795"/>
            <a:ext cx="172649" cy="1870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R</a:t>
            </a:r>
          </a:p>
        </p:txBody>
      </p:sp>
      <p:sp>
        <p:nvSpPr>
          <p:cNvPr id="19" name="Rectangle 18"/>
          <p:cNvSpPr/>
          <p:nvPr/>
        </p:nvSpPr>
        <p:spPr>
          <a:xfrm>
            <a:off x="6144114" y="2534795"/>
            <a:ext cx="172649" cy="1870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R</a:t>
            </a:r>
          </a:p>
        </p:txBody>
      </p:sp>
      <p:sp>
        <p:nvSpPr>
          <p:cNvPr id="20" name="Rectangle 19"/>
          <p:cNvSpPr/>
          <p:nvPr/>
        </p:nvSpPr>
        <p:spPr>
          <a:xfrm>
            <a:off x="6479388" y="2534795"/>
            <a:ext cx="172649" cy="1870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R</a:t>
            </a:r>
          </a:p>
        </p:txBody>
      </p:sp>
      <p:sp>
        <p:nvSpPr>
          <p:cNvPr id="21" name="Rectangle 20"/>
          <p:cNvSpPr/>
          <p:nvPr/>
        </p:nvSpPr>
        <p:spPr>
          <a:xfrm>
            <a:off x="6814662" y="2534795"/>
            <a:ext cx="172649" cy="1870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R</a:t>
            </a:r>
          </a:p>
        </p:txBody>
      </p:sp>
      <p:sp>
        <p:nvSpPr>
          <p:cNvPr id="22" name="Rectangle 21"/>
          <p:cNvSpPr/>
          <p:nvPr/>
        </p:nvSpPr>
        <p:spPr>
          <a:xfrm>
            <a:off x="7149936" y="2534795"/>
            <a:ext cx="172649" cy="1870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R</a:t>
            </a:r>
          </a:p>
        </p:txBody>
      </p:sp>
      <p:sp>
        <p:nvSpPr>
          <p:cNvPr id="23" name="Rectangle 22"/>
          <p:cNvSpPr/>
          <p:nvPr/>
        </p:nvSpPr>
        <p:spPr>
          <a:xfrm>
            <a:off x="7485210" y="2534795"/>
            <a:ext cx="172649" cy="1870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R</a:t>
            </a:r>
          </a:p>
        </p:txBody>
      </p:sp>
      <p:sp>
        <p:nvSpPr>
          <p:cNvPr id="24" name="Rectangle 23"/>
          <p:cNvSpPr/>
          <p:nvPr/>
        </p:nvSpPr>
        <p:spPr>
          <a:xfrm>
            <a:off x="7820484" y="2534795"/>
            <a:ext cx="172649" cy="1870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R</a:t>
            </a:r>
          </a:p>
        </p:txBody>
      </p:sp>
      <p:sp>
        <p:nvSpPr>
          <p:cNvPr id="25" name="Rectangle 24"/>
          <p:cNvSpPr/>
          <p:nvPr/>
        </p:nvSpPr>
        <p:spPr>
          <a:xfrm>
            <a:off x="3294285" y="2534795"/>
            <a:ext cx="172649" cy="1870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R</a:t>
            </a:r>
          </a:p>
        </p:txBody>
      </p:sp>
      <p:sp>
        <p:nvSpPr>
          <p:cNvPr id="26" name="Rectangle 25"/>
          <p:cNvSpPr/>
          <p:nvPr/>
        </p:nvSpPr>
        <p:spPr>
          <a:xfrm>
            <a:off x="3629559" y="2534795"/>
            <a:ext cx="172649" cy="1870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R</a:t>
            </a:r>
          </a:p>
        </p:txBody>
      </p:sp>
      <p:sp>
        <p:nvSpPr>
          <p:cNvPr id="27" name="Rectangle 26"/>
          <p:cNvSpPr/>
          <p:nvPr/>
        </p:nvSpPr>
        <p:spPr>
          <a:xfrm>
            <a:off x="3964833" y="2534795"/>
            <a:ext cx="172649" cy="1870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R</a:t>
            </a:r>
          </a:p>
        </p:txBody>
      </p:sp>
      <p:sp>
        <p:nvSpPr>
          <p:cNvPr id="28" name="Rectangle 27"/>
          <p:cNvSpPr/>
          <p:nvPr/>
        </p:nvSpPr>
        <p:spPr>
          <a:xfrm>
            <a:off x="4300107" y="2534795"/>
            <a:ext cx="172649" cy="1870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R</a:t>
            </a:r>
          </a:p>
        </p:txBody>
      </p:sp>
      <p:sp>
        <p:nvSpPr>
          <p:cNvPr id="29" name="Rectangle 28"/>
          <p:cNvSpPr/>
          <p:nvPr/>
        </p:nvSpPr>
        <p:spPr>
          <a:xfrm>
            <a:off x="4635381" y="2534795"/>
            <a:ext cx="172649" cy="1870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R</a:t>
            </a:r>
          </a:p>
        </p:txBody>
      </p:sp>
      <p:sp>
        <p:nvSpPr>
          <p:cNvPr id="30" name="Rectangle 29"/>
          <p:cNvSpPr/>
          <p:nvPr/>
        </p:nvSpPr>
        <p:spPr>
          <a:xfrm>
            <a:off x="4970655" y="2534795"/>
            <a:ext cx="172649" cy="1870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R</a:t>
            </a:r>
          </a:p>
        </p:txBody>
      </p:sp>
      <p:sp>
        <p:nvSpPr>
          <p:cNvPr id="31" name="Rectangle 30"/>
          <p:cNvSpPr/>
          <p:nvPr/>
        </p:nvSpPr>
        <p:spPr>
          <a:xfrm>
            <a:off x="5305929" y="2534795"/>
            <a:ext cx="172649" cy="1870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R</a:t>
            </a:r>
          </a:p>
        </p:txBody>
      </p:sp>
      <p:sp>
        <p:nvSpPr>
          <p:cNvPr id="32" name="Rectangle 31"/>
          <p:cNvSpPr/>
          <p:nvPr/>
        </p:nvSpPr>
        <p:spPr>
          <a:xfrm>
            <a:off x="5641203" y="2534795"/>
            <a:ext cx="172649" cy="1870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R</a:t>
            </a:r>
          </a:p>
        </p:txBody>
      </p:sp>
      <p:sp>
        <p:nvSpPr>
          <p:cNvPr id="33" name="Rectangle 32"/>
          <p:cNvSpPr/>
          <p:nvPr/>
        </p:nvSpPr>
        <p:spPr>
          <a:xfrm>
            <a:off x="5976477" y="2534795"/>
            <a:ext cx="172649" cy="1870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R</a:t>
            </a:r>
          </a:p>
        </p:txBody>
      </p:sp>
      <p:sp>
        <p:nvSpPr>
          <p:cNvPr id="34" name="Rectangle 33"/>
          <p:cNvSpPr/>
          <p:nvPr/>
        </p:nvSpPr>
        <p:spPr>
          <a:xfrm>
            <a:off x="6311751" y="2534795"/>
            <a:ext cx="172649" cy="1870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R</a:t>
            </a:r>
          </a:p>
        </p:txBody>
      </p:sp>
      <p:sp>
        <p:nvSpPr>
          <p:cNvPr id="35" name="Rectangle 34"/>
          <p:cNvSpPr/>
          <p:nvPr/>
        </p:nvSpPr>
        <p:spPr>
          <a:xfrm>
            <a:off x="6647025" y="2534795"/>
            <a:ext cx="172649" cy="1870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R</a:t>
            </a:r>
          </a:p>
        </p:txBody>
      </p:sp>
      <p:sp>
        <p:nvSpPr>
          <p:cNvPr id="36" name="Rectangle 35"/>
          <p:cNvSpPr/>
          <p:nvPr/>
        </p:nvSpPr>
        <p:spPr>
          <a:xfrm>
            <a:off x="6982299" y="2534795"/>
            <a:ext cx="172649" cy="1870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R</a:t>
            </a:r>
          </a:p>
        </p:txBody>
      </p:sp>
      <p:sp>
        <p:nvSpPr>
          <p:cNvPr id="37" name="Rectangle 36"/>
          <p:cNvSpPr/>
          <p:nvPr/>
        </p:nvSpPr>
        <p:spPr>
          <a:xfrm>
            <a:off x="7317573" y="2534795"/>
            <a:ext cx="172649" cy="1870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R</a:t>
            </a:r>
          </a:p>
        </p:txBody>
      </p:sp>
      <p:sp>
        <p:nvSpPr>
          <p:cNvPr id="38" name="Rectangle 37"/>
          <p:cNvSpPr/>
          <p:nvPr/>
        </p:nvSpPr>
        <p:spPr>
          <a:xfrm>
            <a:off x="7652847" y="2534795"/>
            <a:ext cx="172649" cy="1870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R</a:t>
            </a:r>
          </a:p>
        </p:txBody>
      </p:sp>
      <p:sp>
        <p:nvSpPr>
          <p:cNvPr id="39" name="Rectangle 38"/>
          <p:cNvSpPr/>
          <p:nvPr/>
        </p:nvSpPr>
        <p:spPr>
          <a:xfrm>
            <a:off x="7988121" y="2534795"/>
            <a:ext cx="172649" cy="1870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R</a:t>
            </a:r>
          </a:p>
        </p:txBody>
      </p:sp>
      <p:sp>
        <p:nvSpPr>
          <p:cNvPr id="40" name="Rectangle 39"/>
          <p:cNvSpPr/>
          <p:nvPr/>
        </p:nvSpPr>
        <p:spPr>
          <a:xfrm>
            <a:off x="8155765" y="2534795"/>
            <a:ext cx="172649" cy="1870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R</a:t>
            </a:r>
          </a:p>
        </p:txBody>
      </p:sp>
    </p:spTree>
    <p:extLst>
      <p:ext uri="{BB962C8B-B14F-4D97-AF65-F5344CB8AC3E}">
        <p14:creationId xmlns:p14="http://schemas.microsoft.com/office/powerpoint/2010/main" val="2857526931"/>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fade">
                                      <p:cBhvr>
                                        <p:cTn id="25" dur="500"/>
                                        <p:tgtEl>
                                          <p:spTgt spid="1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fade">
                                      <p:cBhvr>
                                        <p:cTn id="28" dur="500"/>
                                        <p:tgtEl>
                                          <p:spTgt spid="1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500"/>
                                        <p:tgtEl>
                                          <p:spTgt spid="1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fade">
                                      <p:cBhvr>
                                        <p:cTn id="34" dur="500"/>
                                        <p:tgtEl>
                                          <p:spTgt spid="18"/>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fade">
                                      <p:cBhvr>
                                        <p:cTn id="37" dur="500"/>
                                        <p:tgtEl>
                                          <p:spTgt spid="19"/>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0"/>
                                        </p:tgtEl>
                                        <p:attrNameLst>
                                          <p:attrName>style.visibility</p:attrName>
                                        </p:attrNameLst>
                                      </p:cBhvr>
                                      <p:to>
                                        <p:strVal val="visible"/>
                                      </p:to>
                                    </p:set>
                                    <p:animEffect transition="in" filter="fade">
                                      <p:cBhvr>
                                        <p:cTn id="40" dur="500"/>
                                        <p:tgtEl>
                                          <p:spTgt spid="20"/>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1"/>
                                        </p:tgtEl>
                                        <p:attrNameLst>
                                          <p:attrName>style.visibility</p:attrName>
                                        </p:attrNameLst>
                                      </p:cBhvr>
                                      <p:to>
                                        <p:strVal val="visible"/>
                                      </p:to>
                                    </p:set>
                                    <p:animEffect transition="in" filter="fade">
                                      <p:cBhvr>
                                        <p:cTn id="43" dur="500"/>
                                        <p:tgtEl>
                                          <p:spTgt spid="21"/>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2"/>
                                        </p:tgtEl>
                                        <p:attrNameLst>
                                          <p:attrName>style.visibility</p:attrName>
                                        </p:attrNameLst>
                                      </p:cBhvr>
                                      <p:to>
                                        <p:strVal val="visible"/>
                                      </p:to>
                                    </p:set>
                                    <p:animEffect transition="in" filter="fade">
                                      <p:cBhvr>
                                        <p:cTn id="46" dur="500"/>
                                        <p:tgtEl>
                                          <p:spTgt spid="22"/>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23"/>
                                        </p:tgtEl>
                                        <p:attrNameLst>
                                          <p:attrName>style.visibility</p:attrName>
                                        </p:attrNameLst>
                                      </p:cBhvr>
                                      <p:to>
                                        <p:strVal val="visible"/>
                                      </p:to>
                                    </p:set>
                                    <p:animEffect transition="in" filter="fade">
                                      <p:cBhvr>
                                        <p:cTn id="49" dur="500"/>
                                        <p:tgtEl>
                                          <p:spTgt spid="23"/>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4"/>
                                        </p:tgtEl>
                                        <p:attrNameLst>
                                          <p:attrName>style.visibility</p:attrName>
                                        </p:attrNameLst>
                                      </p:cBhvr>
                                      <p:to>
                                        <p:strVal val="visible"/>
                                      </p:to>
                                    </p:set>
                                    <p:animEffect transition="in" filter="fade">
                                      <p:cBhvr>
                                        <p:cTn id="52" dur="500"/>
                                        <p:tgtEl>
                                          <p:spTgt spid="24"/>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25"/>
                                        </p:tgtEl>
                                        <p:attrNameLst>
                                          <p:attrName>style.visibility</p:attrName>
                                        </p:attrNameLst>
                                      </p:cBhvr>
                                      <p:to>
                                        <p:strVal val="visible"/>
                                      </p:to>
                                    </p:set>
                                    <p:animEffect transition="in" filter="fade">
                                      <p:cBhvr>
                                        <p:cTn id="55" dur="500"/>
                                        <p:tgtEl>
                                          <p:spTgt spid="25"/>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26"/>
                                        </p:tgtEl>
                                        <p:attrNameLst>
                                          <p:attrName>style.visibility</p:attrName>
                                        </p:attrNameLst>
                                      </p:cBhvr>
                                      <p:to>
                                        <p:strVal val="visible"/>
                                      </p:to>
                                    </p:set>
                                    <p:animEffect transition="in" filter="fade">
                                      <p:cBhvr>
                                        <p:cTn id="58" dur="500"/>
                                        <p:tgtEl>
                                          <p:spTgt spid="26"/>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27"/>
                                        </p:tgtEl>
                                        <p:attrNameLst>
                                          <p:attrName>style.visibility</p:attrName>
                                        </p:attrNameLst>
                                      </p:cBhvr>
                                      <p:to>
                                        <p:strVal val="visible"/>
                                      </p:to>
                                    </p:set>
                                    <p:animEffect transition="in" filter="fade">
                                      <p:cBhvr>
                                        <p:cTn id="61" dur="500"/>
                                        <p:tgtEl>
                                          <p:spTgt spid="27"/>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28"/>
                                        </p:tgtEl>
                                        <p:attrNameLst>
                                          <p:attrName>style.visibility</p:attrName>
                                        </p:attrNameLst>
                                      </p:cBhvr>
                                      <p:to>
                                        <p:strVal val="visible"/>
                                      </p:to>
                                    </p:set>
                                    <p:animEffect transition="in" filter="fade">
                                      <p:cBhvr>
                                        <p:cTn id="64" dur="500"/>
                                        <p:tgtEl>
                                          <p:spTgt spid="28"/>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29"/>
                                        </p:tgtEl>
                                        <p:attrNameLst>
                                          <p:attrName>style.visibility</p:attrName>
                                        </p:attrNameLst>
                                      </p:cBhvr>
                                      <p:to>
                                        <p:strVal val="visible"/>
                                      </p:to>
                                    </p:set>
                                    <p:animEffect transition="in" filter="fade">
                                      <p:cBhvr>
                                        <p:cTn id="67" dur="500"/>
                                        <p:tgtEl>
                                          <p:spTgt spid="29"/>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0"/>
                                        </p:tgtEl>
                                        <p:attrNameLst>
                                          <p:attrName>style.visibility</p:attrName>
                                        </p:attrNameLst>
                                      </p:cBhvr>
                                      <p:to>
                                        <p:strVal val="visible"/>
                                      </p:to>
                                    </p:set>
                                    <p:animEffect transition="in" filter="fade">
                                      <p:cBhvr>
                                        <p:cTn id="70" dur="500"/>
                                        <p:tgtEl>
                                          <p:spTgt spid="30"/>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31"/>
                                        </p:tgtEl>
                                        <p:attrNameLst>
                                          <p:attrName>style.visibility</p:attrName>
                                        </p:attrNameLst>
                                      </p:cBhvr>
                                      <p:to>
                                        <p:strVal val="visible"/>
                                      </p:to>
                                    </p:set>
                                    <p:animEffect transition="in" filter="fade">
                                      <p:cBhvr>
                                        <p:cTn id="73" dur="500"/>
                                        <p:tgtEl>
                                          <p:spTgt spid="31"/>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32"/>
                                        </p:tgtEl>
                                        <p:attrNameLst>
                                          <p:attrName>style.visibility</p:attrName>
                                        </p:attrNameLst>
                                      </p:cBhvr>
                                      <p:to>
                                        <p:strVal val="visible"/>
                                      </p:to>
                                    </p:set>
                                    <p:animEffect transition="in" filter="fade">
                                      <p:cBhvr>
                                        <p:cTn id="76" dur="500"/>
                                        <p:tgtEl>
                                          <p:spTgt spid="32"/>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33"/>
                                        </p:tgtEl>
                                        <p:attrNameLst>
                                          <p:attrName>style.visibility</p:attrName>
                                        </p:attrNameLst>
                                      </p:cBhvr>
                                      <p:to>
                                        <p:strVal val="visible"/>
                                      </p:to>
                                    </p:set>
                                    <p:animEffect transition="in" filter="fade">
                                      <p:cBhvr>
                                        <p:cTn id="79" dur="500"/>
                                        <p:tgtEl>
                                          <p:spTgt spid="33"/>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34"/>
                                        </p:tgtEl>
                                        <p:attrNameLst>
                                          <p:attrName>style.visibility</p:attrName>
                                        </p:attrNameLst>
                                      </p:cBhvr>
                                      <p:to>
                                        <p:strVal val="visible"/>
                                      </p:to>
                                    </p:set>
                                    <p:animEffect transition="in" filter="fade">
                                      <p:cBhvr>
                                        <p:cTn id="82" dur="500"/>
                                        <p:tgtEl>
                                          <p:spTgt spid="34"/>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35"/>
                                        </p:tgtEl>
                                        <p:attrNameLst>
                                          <p:attrName>style.visibility</p:attrName>
                                        </p:attrNameLst>
                                      </p:cBhvr>
                                      <p:to>
                                        <p:strVal val="visible"/>
                                      </p:to>
                                    </p:set>
                                    <p:animEffect transition="in" filter="fade">
                                      <p:cBhvr>
                                        <p:cTn id="85" dur="500"/>
                                        <p:tgtEl>
                                          <p:spTgt spid="35"/>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36"/>
                                        </p:tgtEl>
                                        <p:attrNameLst>
                                          <p:attrName>style.visibility</p:attrName>
                                        </p:attrNameLst>
                                      </p:cBhvr>
                                      <p:to>
                                        <p:strVal val="visible"/>
                                      </p:to>
                                    </p:set>
                                    <p:animEffect transition="in" filter="fade">
                                      <p:cBhvr>
                                        <p:cTn id="88" dur="500"/>
                                        <p:tgtEl>
                                          <p:spTgt spid="36"/>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37"/>
                                        </p:tgtEl>
                                        <p:attrNameLst>
                                          <p:attrName>style.visibility</p:attrName>
                                        </p:attrNameLst>
                                      </p:cBhvr>
                                      <p:to>
                                        <p:strVal val="visible"/>
                                      </p:to>
                                    </p:set>
                                    <p:animEffect transition="in" filter="fade">
                                      <p:cBhvr>
                                        <p:cTn id="91" dur="500"/>
                                        <p:tgtEl>
                                          <p:spTgt spid="37"/>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38"/>
                                        </p:tgtEl>
                                        <p:attrNameLst>
                                          <p:attrName>style.visibility</p:attrName>
                                        </p:attrNameLst>
                                      </p:cBhvr>
                                      <p:to>
                                        <p:strVal val="visible"/>
                                      </p:to>
                                    </p:set>
                                    <p:animEffect transition="in" filter="fade">
                                      <p:cBhvr>
                                        <p:cTn id="94" dur="500"/>
                                        <p:tgtEl>
                                          <p:spTgt spid="38"/>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39"/>
                                        </p:tgtEl>
                                        <p:attrNameLst>
                                          <p:attrName>style.visibility</p:attrName>
                                        </p:attrNameLst>
                                      </p:cBhvr>
                                      <p:to>
                                        <p:strVal val="visible"/>
                                      </p:to>
                                    </p:set>
                                    <p:animEffect transition="in" filter="fade">
                                      <p:cBhvr>
                                        <p:cTn id="97" dur="500"/>
                                        <p:tgtEl>
                                          <p:spTgt spid="39"/>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40"/>
                                        </p:tgtEl>
                                        <p:attrNameLst>
                                          <p:attrName>style.visibility</p:attrName>
                                        </p:attrNameLst>
                                      </p:cBhvr>
                                      <p:to>
                                        <p:strVal val="visible"/>
                                      </p:to>
                                    </p:set>
                                    <p:animEffect transition="in" filter="fade">
                                      <p:cBhvr>
                                        <p:cTn id="100" dur="500"/>
                                        <p:tgtEl>
                                          <p:spTgt spid="40"/>
                                        </p:tgtEl>
                                      </p:cBhvr>
                                    </p:animEffect>
                                  </p:childTnLst>
                                </p:cTn>
                              </p:par>
                            </p:childTnLst>
                          </p:cTn>
                        </p:par>
                        <p:par>
                          <p:cTn id="101" fill="hold">
                            <p:stCondLst>
                              <p:cond delay="500"/>
                            </p:stCondLst>
                            <p:childTnLst>
                              <p:par>
                                <p:cTn id="102" presetID="42" presetClass="path" presetSubtype="0" accel="50000" decel="50000" fill="hold" grpId="1" nodeType="afterEffect">
                                  <p:stCondLst>
                                    <p:cond delay="0"/>
                                  </p:stCondLst>
                                  <p:childTnLst>
                                    <p:animMotion origin="layout" path="M -2.70833E-6 4.81481E-6 L -2.70833E-6 0.25 " pathEditMode="relative" rAng="0" ptsTypes="AA">
                                      <p:cBhvr>
                                        <p:cTn id="103" dur="2000" fill="hold"/>
                                        <p:tgtEl>
                                          <p:spTgt spid="8"/>
                                        </p:tgtEl>
                                        <p:attrNameLst>
                                          <p:attrName>ppt_x</p:attrName>
                                          <p:attrName>ppt_y</p:attrName>
                                        </p:attrNameLst>
                                      </p:cBhvr>
                                      <p:rCtr x="0" y="12500"/>
                                    </p:animMotion>
                                  </p:childTnLst>
                                </p:cTn>
                              </p:par>
                              <p:par>
                                <p:cTn id="104" presetID="42" presetClass="path" presetSubtype="0" accel="50000" decel="50000" fill="hold" grpId="1" nodeType="withEffect">
                                  <p:stCondLst>
                                    <p:cond delay="0"/>
                                  </p:stCondLst>
                                  <p:childTnLst>
                                    <p:animMotion origin="layout" path="M -2.08333E-6 4.81481E-6 L -0.01575 0.24907 " pathEditMode="relative" rAng="0" ptsTypes="AA">
                                      <p:cBhvr>
                                        <p:cTn id="105" dur="2000" fill="hold"/>
                                        <p:tgtEl>
                                          <p:spTgt spid="10"/>
                                        </p:tgtEl>
                                        <p:attrNameLst>
                                          <p:attrName>ppt_x</p:attrName>
                                          <p:attrName>ppt_y</p:attrName>
                                        </p:attrNameLst>
                                      </p:cBhvr>
                                      <p:rCtr x="-794" y="12454"/>
                                    </p:animMotion>
                                  </p:childTnLst>
                                </p:cTn>
                              </p:par>
                              <p:par>
                                <p:cTn id="106" presetID="42" presetClass="path" presetSubtype="0" accel="50000" decel="50000" fill="hold" grpId="1" nodeType="withEffect">
                                  <p:stCondLst>
                                    <p:cond delay="0"/>
                                  </p:stCondLst>
                                  <p:childTnLst>
                                    <p:animMotion origin="layout" path="M -8.33333E-7 4.81481E-6 L -0.05443 0.25092 " pathEditMode="relative" rAng="0" ptsTypes="AA">
                                      <p:cBhvr>
                                        <p:cTn id="107" dur="2000" fill="hold"/>
                                        <p:tgtEl>
                                          <p:spTgt spid="11"/>
                                        </p:tgtEl>
                                        <p:attrNameLst>
                                          <p:attrName>ppt_x</p:attrName>
                                          <p:attrName>ppt_y</p:attrName>
                                        </p:attrNameLst>
                                      </p:cBhvr>
                                      <p:rCtr x="-2721" y="12546"/>
                                    </p:animMotion>
                                  </p:childTnLst>
                                </p:cTn>
                              </p:par>
                              <p:par>
                                <p:cTn id="108" presetID="42" presetClass="path" presetSubtype="0" accel="50000" decel="50000" fill="hold" grpId="1" nodeType="withEffect">
                                  <p:stCondLst>
                                    <p:cond delay="0"/>
                                  </p:stCondLst>
                                  <p:childTnLst>
                                    <p:animMotion origin="layout" path="M 6.25E-7 4.81481E-6 L -0.09102 0.25092 " pathEditMode="relative" rAng="0" ptsTypes="AA">
                                      <p:cBhvr>
                                        <p:cTn id="109" dur="2000" fill="hold"/>
                                        <p:tgtEl>
                                          <p:spTgt spid="12"/>
                                        </p:tgtEl>
                                        <p:attrNameLst>
                                          <p:attrName>ppt_x</p:attrName>
                                          <p:attrName>ppt_y</p:attrName>
                                        </p:attrNameLst>
                                      </p:cBhvr>
                                      <p:rCtr x="-4557" y="12546"/>
                                    </p:animMotion>
                                  </p:childTnLst>
                                </p:cTn>
                              </p:par>
                              <p:par>
                                <p:cTn id="110" presetID="42" presetClass="path" presetSubtype="0" accel="50000" decel="50000" fill="hold" grpId="1" nodeType="withEffect">
                                  <p:stCondLst>
                                    <p:cond delay="0"/>
                                  </p:stCondLst>
                                  <p:childTnLst>
                                    <p:animMotion origin="layout" path="M 1.875E-6 4.81481E-6 L -0.12722 0.25 " pathEditMode="relative" rAng="0" ptsTypes="AA">
                                      <p:cBhvr>
                                        <p:cTn id="111" dur="2000" fill="hold"/>
                                        <p:tgtEl>
                                          <p:spTgt spid="13"/>
                                        </p:tgtEl>
                                        <p:attrNameLst>
                                          <p:attrName>ppt_x</p:attrName>
                                          <p:attrName>ppt_y</p:attrName>
                                        </p:attrNameLst>
                                      </p:cBhvr>
                                      <p:rCtr x="-6367" y="12500"/>
                                    </p:animMotion>
                                  </p:childTnLst>
                                </p:cTn>
                              </p:par>
                              <p:par>
                                <p:cTn id="112" presetID="42" presetClass="path" presetSubtype="0" accel="50000" decel="50000" fill="hold" grpId="1" nodeType="withEffect">
                                  <p:stCondLst>
                                    <p:cond delay="0"/>
                                  </p:stCondLst>
                                  <p:childTnLst>
                                    <p:animMotion origin="layout" path="M 3.33333E-6 4.81481E-6 L -0.16433 0.25 " pathEditMode="relative" rAng="0" ptsTypes="AA">
                                      <p:cBhvr>
                                        <p:cTn id="113" dur="2000" fill="hold"/>
                                        <p:tgtEl>
                                          <p:spTgt spid="14"/>
                                        </p:tgtEl>
                                        <p:attrNameLst>
                                          <p:attrName>ppt_x</p:attrName>
                                          <p:attrName>ppt_y</p:attrName>
                                        </p:attrNameLst>
                                      </p:cBhvr>
                                      <p:rCtr x="-8216" y="12500"/>
                                    </p:animMotion>
                                  </p:childTnLst>
                                </p:cTn>
                              </p:par>
                              <p:par>
                                <p:cTn id="114" presetID="42" presetClass="path" presetSubtype="0" accel="50000" decel="50000" fill="hold" grpId="1" nodeType="withEffect">
                                  <p:stCondLst>
                                    <p:cond delay="0"/>
                                  </p:stCondLst>
                                  <p:childTnLst>
                                    <p:animMotion origin="layout" path="M 4.58333E-6 4.81481E-6 L -0.2 0.24907 " pathEditMode="relative" rAng="0" ptsTypes="AA">
                                      <p:cBhvr>
                                        <p:cTn id="115" dur="2000" fill="hold"/>
                                        <p:tgtEl>
                                          <p:spTgt spid="15"/>
                                        </p:tgtEl>
                                        <p:attrNameLst>
                                          <p:attrName>ppt_x</p:attrName>
                                          <p:attrName>ppt_y</p:attrName>
                                        </p:attrNameLst>
                                      </p:cBhvr>
                                      <p:rCtr x="-10000" y="12454"/>
                                    </p:animMotion>
                                  </p:childTnLst>
                                </p:cTn>
                              </p:par>
                              <p:par>
                                <p:cTn id="116" presetID="42" presetClass="path" presetSubtype="0" accel="50000" decel="50000" fill="hold" grpId="1" nodeType="withEffect">
                                  <p:stCondLst>
                                    <p:cond delay="0"/>
                                  </p:stCondLst>
                                  <p:childTnLst>
                                    <p:animMotion origin="layout" path="M -4.16667E-6 4.81481E-6 L -0.23671 0.25092 " pathEditMode="relative" rAng="0" ptsTypes="AA">
                                      <p:cBhvr>
                                        <p:cTn id="117" dur="2000" fill="hold"/>
                                        <p:tgtEl>
                                          <p:spTgt spid="16"/>
                                        </p:tgtEl>
                                        <p:attrNameLst>
                                          <p:attrName>ppt_x</p:attrName>
                                          <p:attrName>ppt_y</p:attrName>
                                        </p:attrNameLst>
                                      </p:cBhvr>
                                      <p:rCtr x="-11836" y="12546"/>
                                    </p:animMotion>
                                  </p:childTnLst>
                                </p:cTn>
                              </p:par>
                              <p:par>
                                <p:cTn id="118" presetID="42" presetClass="path" presetSubtype="0" accel="50000" decel="50000" fill="hold" grpId="1" nodeType="withEffect">
                                  <p:stCondLst>
                                    <p:cond delay="0"/>
                                  </p:stCondLst>
                                  <p:childTnLst>
                                    <p:animMotion origin="layout" path="M -2.70833E-6 4.81481E-6 L -0.27383 0.24907 " pathEditMode="relative" rAng="0" ptsTypes="AA">
                                      <p:cBhvr>
                                        <p:cTn id="119" dur="2000" fill="hold"/>
                                        <p:tgtEl>
                                          <p:spTgt spid="17"/>
                                        </p:tgtEl>
                                        <p:attrNameLst>
                                          <p:attrName>ppt_x</p:attrName>
                                          <p:attrName>ppt_y</p:attrName>
                                        </p:attrNameLst>
                                      </p:cBhvr>
                                      <p:rCtr x="-13698" y="12454"/>
                                    </p:animMotion>
                                  </p:childTnLst>
                                </p:cTn>
                              </p:par>
                              <p:par>
                                <p:cTn id="120" presetID="42" presetClass="path" presetSubtype="0" accel="50000" decel="50000" fill="hold" grpId="1" nodeType="withEffect">
                                  <p:stCondLst>
                                    <p:cond delay="0"/>
                                  </p:stCondLst>
                                  <p:childTnLst>
                                    <p:animMotion origin="layout" path="M -1.45833E-6 4.81481E-6 L -0.31159 0.25092 " pathEditMode="relative" rAng="0" ptsTypes="AA">
                                      <p:cBhvr>
                                        <p:cTn id="121" dur="2000" fill="hold"/>
                                        <p:tgtEl>
                                          <p:spTgt spid="18"/>
                                        </p:tgtEl>
                                        <p:attrNameLst>
                                          <p:attrName>ppt_x</p:attrName>
                                          <p:attrName>ppt_y</p:attrName>
                                        </p:attrNameLst>
                                      </p:cBhvr>
                                      <p:rCtr x="-15586" y="12546"/>
                                    </p:animMotion>
                                  </p:childTnLst>
                                </p:cTn>
                              </p:par>
                              <p:par>
                                <p:cTn id="122" presetID="42" presetClass="path" presetSubtype="0" accel="50000" decel="50000" fill="hold" grpId="1" nodeType="withEffect">
                                  <p:stCondLst>
                                    <p:cond delay="0"/>
                                  </p:stCondLst>
                                  <p:childTnLst>
                                    <p:animMotion origin="layout" path="M 1.11022E-16 4.81481E-6 L -0.34714 0.25 " pathEditMode="relative" rAng="0" ptsTypes="AA">
                                      <p:cBhvr>
                                        <p:cTn id="123" dur="2000" fill="hold"/>
                                        <p:tgtEl>
                                          <p:spTgt spid="19"/>
                                        </p:tgtEl>
                                        <p:attrNameLst>
                                          <p:attrName>ppt_x</p:attrName>
                                          <p:attrName>ppt_y</p:attrName>
                                        </p:attrNameLst>
                                      </p:cBhvr>
                                      <p:rCtr x="-17357" y="12500"/>
                                    </p:animMotion>
                                  </p:childTnLst>
                                </p:cTn>
                              </p:par>
                              <p:par>
                                <p:cTn id="124" presetID="42" presetClass="path" presetSubtype="0" accel="50000" decel="50000" fill="hold" grpId="1" nodeType="withEffect">
                                  <p:stCondLst>
                                    <p:cond delay="0"/>
                                  </p:stCondLst>
                                  <p:childTnLst>
                                    <p:animMotion origin="layout" path="M 1.25E-6 4.81481E-6 L -0.38438 0.24907 " pathEditMode="relative" rAng="0" ptsTypes="AA">
                                      <p:cBhvr>
                                        <p:cTn id="125" dur="2000" fill="hold"/>
                                        <p:tgtEl>
                                          <p:spTgt spid="20"/>
                                        </p:tgtEl>
                                        <p:attrNameLst>
                                          <p:attrName>ppt_x</p:attrName>
                                          <p:attrName>ppt_y</p:attrName>
                                        </p:attrNameLst>
                                      </p:cBhvr>
                                      <p:rCtr x="-19219" y="12454"/>
                                    </p:animMotion>
                                  </p:childTnLst>
                                </p:cTn>
                              </p:par>
                              <p:par>
                                <p:cTn id="126" presetID="42" presetClass="path" presetSubtype="0" accel="50000" decel="50000" fill="hold" grpId="1" nodeType="withEffect">
                                  <p:stCondLst>
                                    <p:cond delay="0"/>
                                  </p:stCondLst>
                                  <p:childTnLst>
                                    <p:animMotion origin="layout" path="M 2.5E-6 4.81481E-6 L -0.42162 0.24907 " pathEditMode="relative" rAng="0" ptsTypes="AA">
                                      <p:cBhvr>
                                        <p:cTn id="127" dur="2000" fill="hold"/>
                                        <p:tgtEl>
                                          <p:spTgt spid="21"/>
                                        </p:tgtEl>
                                        <p:attrNameLst>
                                          <p:attrName>ppt_x</p:attrName>
                                          <p:attrName>ppt_y</p:attrName>
                                        </p:attrNameLst>
                                      </p:cBhvr>
                                      <p:rCtr x="-21081" y="12454"/>
                                    </p:animMotion>
                                  </p:childTnLst>
                                </p:cTn>
                              </p:par>
                              <p:par>
                                <p:cTn id="128" presetID="42" presetClass="path" presetSubtype="0" accel="50000" decel="50000" fill="hold" grpId="1" nodeType="withEffect">
                                  <p:stCondLst>
                                    <p:cond delay="0"/>
                                  </p:stCondLst>
                                  <p:childTnLst>
                                    <p:animMotion origin="layout" path="M 3.95833E-6 4.81481E-6 L -0.45717 0.24814 " pathEditMode="relative" rAng="0" ptsTypes="AA">
                                      <p:cBhvr>
                                        <p:cTn id="129" dur="2000" fill="hold"/>
                                        <p:tgtEl>
                                          <p:spTgt spid="22"/>
                                        </p:tgtEl>
                                        <p:attrNameLst>
                                          <p:attrName>ppt_x</p:attrName>
                                          <p:attrName>ppt_y</p:attrName>
                                        </p:attrNameLst>
                                      </p:cBhvr>
                                      <p:rCtr x="-22865" y="12407"/>
                                    </p:animMotion>
                                  </p:childTnLst>
                                </p:cTn>
                              </p:par>
                              <p:par>
                                <p:cTn id="130" presetID="42" presetClass="path" presetSubtype="0" accel="50000" decel="50000" fill="hold" grpId="1" nodeType="withEffect">
                                  <p:stCondLst>
                                    <p:cond delay="0"/>
                                  </p:stCondLst>
                                  <p:childTnLst>
                                    <p:animMotion origin="layout" path="M -4.79167E-6 4.81481E-6 L -0.4944 0.25 " pathEditMode="relative" rAng="0" ptsTypes="AA">
                                      <p:cBhvr>
                                        <p:cTn id="131" dur="2000" fill="hold"/>
                                        <p:tgtEl>
                                          <p:spTgt spid="23"/>
                                        </p:tgtEl>
                                        <p:attrNameLst>
                                          <p:attrName>ppt_x</p:attrName>
                                          <p:attrName>ppt_y</p:attrName>
                                        </p:attrNameLst>
                                      </p:cBhvr>
                                      <p:rCtr x="-24727" y="12500"/>
                                    </p:animMotion>
                                  </p:childTnLst>
                                </p:cTn>
                              </p:par>
                              <p:par>
                                <p:cTn id="132" presetID="42" presetClass="path" presetSubtype="0" accel="50000" decel="50000" fill="hold" grpId="1" nodeType="withEffect">
                                  <p:stCondLst>
                                    <p:cond delay="0"/>
                                  </p:stCondLst>
                                  <p:childTnLst>
                                    <p:animMotion origin="layout" path="M -3.33333E-6 4.81481E-6 L -0.53203 0.25 " pathEditMode="relative" rAng="0" ptsTypes="AA">
                                      <p:cBhvr>
                                        <p:cTn id="133" dur="2000" fill="hold"/>
                                        <p:tgtEl>
                                          <p:spTgt spid="24"/>
                                        </p:tgtEl>
                                        <p:attrNameLst>
                                          <p:attrName>ppt_x</p:attrName>
                                          <p:attrName>ppt_y</p:attrName>
                                        </p:attrNameLst>
                                      </p:cBhvr>
                                      <p:rCtr x="-26602" y="12500"/>
                                    </p:animMotion>
                                  </p:childTnLst>
                                </p:cTn>
                              </p:par>
                              <p:par>
                                <p:cTn id="134" presetID="42" presetClass="path" presetSubtype="0" accel="50000" decel="50000" fill="hold" grpId="1" nodeType="withEffect">
                                  <p:stCondLst>
                                    <p:cond delay="0"/>
                                  </p:stCondLst>
                                  <p:childTnLst>
                                    <p:animMotion origin="layout" path="M -1.45833E-6 4.81481E-6 L -0.03607 0.24814 " pathEditMode="relative" rAng="0" ptsTypes="AA">
                                      <p:cBhvr>
                                        <p:cTn id="135" dur="2000" fill="hold"/>
                                        <p:tgtEl>
                                          <p:spTgt spid="25"/>
                                        </p:tgtEl>
                                        <p:attrNameLst>
                                          <p:attrName>ppt_x</p:attrName>
                                          <p:attrName>ppt_y</p:attrName>
                                        </p:attrNameLst>
                                      </p:cBhvr>
                                      <p:rCtr x="-1810" y="12407"/>
                                    </p:animMotion>
                                  </p:childTnLst>
                                </p:cTn>
                              </p:par>
                              <p:par>
                                <p:cTn id="136" presetID="42" presetClass="path" presetSubtype="0" accel="50000" decel="50000" fill="hold" grpId="1" nodeType="withEffect">
                                  <p:stCondLst>
                                    <p:cond delay="0"/>
                                  </p:stCondLst>
                                  <p:childTnLst>
                                    <p:animMotion origin="layout" path="M 0 4.81481E-6 L -0.07109 0.24907 " pathEditMode="relative" rAng="0" ptsTypes="AA">
                                      <p:cBhvr>
                                        <p:cTn id="137" dur="2000" fill="hold"/>
                                        <p:tgtEl>
                                          <p:spTgt spid="26"/>
                                        </p:tgtEl>
                                        <p:attrNameLst>
                                          <p:attrName>ppt_x</p:attrName>
                                          <p:attrName>ppt_y</p:attrName>
                                        </p:attrNameLst>
                                      </p:cBhvr>
                                      <p:rCtr x="-3555" y="12454"/>
                                    </p:animMotion>
                                  </p:childTnLst>
                                </p:cTn>
                              </p:par>
                              <p:par>
                                <p:cTn id="138" presetID="42" presetClass="path" presetSubtype="0" accel="50000" decel="50000" fill="hold" grpId="1" nodeType="withEffect">
                                  <p:stCondLst>
                                    <p:cond delay="0"/>
                                  </p:stCondLst>
                                  <p:childTnLst>
                                    <p:animMotion origin="layout" path="M 1.25E-6 4.81481E-6 L -0.1099 0.25 " pathEditMode="relative" rAng="0" ptsTypes="AA">
                                      <p:cBhvr>
                                        <p:cTn id="139" dur="2000" fill="hold"/>
                                        <p:tgtEl>
                                          <p:spTgt spid="27"/>
                                        </p:tgtEl>
                                        <p:attrNameLst>
                                          <p:attrName>ppt_x</p:attrName>
                                          <p:attrName>ppt_y</p:attrName>
                                        </p:attrNameLst>
                                      </p:cBhvr>
                                      <p:rCtr x="-5495" y="12500"/>
                                    </p:animMotion>
                                  </p:childTnLst>
                                </p:cTn>
                              </p:par>
                              <p:par>
                                <p:cTn id="140" presetID="42" presetClass="path" presetSubtype="0" accel="50000" decel="50000" fill="hold" grpId="1" nodeType="withEffect">
                                  <p:stCondLst>
                                    <p:cond delay="0"/>
                                  </p:stCondLst>
                                  <p:childTnLst>
                                    <p:animMotion origin="layout" path="M 2.5E-6 4.81481E-6 L -0.14662 0.25 " pathEditMode="relative" rAng="0" ptsTypes="AA">
                                      <p:cBhvr>
                                        <p:cTn id="141" dur="2000" fill="hold"/>
                                        <p:tgtEl>
                                          <p:spTgt spid="28"/>
                                        </p:tgtEl>
                                        <p:attrNameLst>
                                          <p:attrName>ppt_x</p:attrName>
                                          <p:attrName>ppt_y</p:attrName>
                                        </p:attrNameLst>
                                      </p:cBhvr>
                                      <p:rCtr x="-7331" y="12500"/>
                                    </p:animMotion>
                                  </p:childTnLst>
                                </p:cTn>
                              </p:par>
                              <p:par>
                                <p:cTn id="142" presetID="42" presetClass="path" presetSubtype="0" accel="50000" decel="50000" fill="hold" grpId="1" nodeType="withEffect">
                                  <p:stCondLst>
                                    <p:cond delay="0"/>
                                  </p:stCondLst>
                                  <p:childTnLst>
                                    <p:animMotion origin="layout" path="M 3.95833E-6 4.81481E-6 L -0.18217 0.25 " pathEditMode="relative" rAng="0" ptsTypes="AA">
                                      <p:cBhvr>
                                        <p:cTn id="143" dur="2000" fill="hold"/>
                                        <p:tgtEl>
                                          <p:spTgt spid="29"/>
                                        </p:tgtEl>
                                        <p:attrNameLst>
                                          <p:attrName>ppt_x</p:attrName>
                                          <p:attrName>ppt_y</p:attrName>
                                        </p:attrNameLst>
                                      </p:cBhvr>
                                      <p:rCtr x="-9115" y="12500"/>
                                    </p:animMotion>
                                  </p:childTnLst>
                                </p:cTn>
                              </p:par>
                              <p:par>
                                <p:cTn id="144" presetID="42" presetClass="path" presetSubtype="0" accel="50000" decel="50000" fill="hold" grpId="1" nodeType="withEffect">
                                  <p:stCondLst>
                                    <p:cond delay="0"/>
                                  </p:stCondLst>
                                  <p:childTnLst>
                                    <p:animMotion origin="layout" path="M -4.79167E-6 4.81481E-6 L -0.21888 0.24907 " pathEditMode="relative" rAng="0" ptsTypes="AA">
                                      <p:cBhvr>
                                        <p:cTn id="145" dur="2000" fill="hold"/>
                                        <p:tgtEl>
                                          <p:spTgt spid="30"/>
                                        </p:tgtEl>
                                        <p:attrNameLst>
                                          <p:attrName>ppt_x</p:attrName>
                                          <p:attrName>ppt_y</p:attrName>
                                        </p:attrNameLst>
                                      </p:cBhvr>
                                      <p:rCtr x="-10951" y="12454"/>
                                    </p:animMotion>
                                  </p:childTnLst>
                                </p:cTn>
                              </p:par>
                              <p:par>
                                <p:cTn id="146" presetID="42" presetClass="path" presetSubtype="0" accel="50000" decel="50000" fill="hold" grpId="1" nodeType="withEffect">
                                  <p:stCondLst>
                                    <p:cond delay="0"/>
                                  </p:stCondLst>
                                  <p:childTnLst>
                                    <p:animMotion origin="layout" path="M -3.33333E-6 4.81481E-6 L -0.25651 0.25 " pathEditMode="relative" rAng="0" ptsTypes="AA">
                                      <p:cBhvr>
                                        <p:cTn id="147" dur="2000" fill="hold"/>
                                        <p:tgtEl>
                                          <p:spTgt spid="31"/>
                                        </p:tgtEl>
                                        <p:attrNameLst>
                                          <p:attrName>ppt_x</p:attrName>
                                          <p:attrName>ppt_y</p:attrName>
                                        </p:attrNameLst>
                                      </p:cBhvr>
                                      <p:rCtr x="-12826" y="12500"/>
                                    </p:animMotion>
                                  </p:childTnLst>
                                </p:cTn>
                              </p:par>
                              <p:par>
                                <p:cTn id="148" presetID="42" presetClass="path" presetSubtype="0" accel="50000" decel="50000" fill="hold" grpId="1" nodeType="withEffect">
                                  <p:stCondLst>
                                    <p:cond delay="0"/>
                                  </p:stCondLst>
                                  <p:childTnLst>
                                    <p:animMotion origin="layout" path="M -2.08333E-6 4.81481E-6 L -0.29166 0.25092 " pathEditMode="relative" rAng="0" ptsTypes="AA">
                                      <p:cBhvr>
                                        <p:cTn id="149" dur="2000" fill="hold"/>
                                        <p:tgtEl>
                                          <p:spTgt spid="32"/>
                                        </p:tgtEl>
                                        <p:attrNameLst>
                                          <p:attrName>ppt_x</p:attrName>
                                          <p:attrName>ppt_y</p:attrName>
                                        </p:attrNameLst>
                                      </p:cBhvr>
                                      <p:rCtr x="-14583" y="12546"/>
                                    </p:animMotion>
                                  </p:childTnLst>
                                </p:cTn>
                              </p:par>
                              <p:par>
                                <p:cTn id="150" presetID="42" presetClass="path" presetSubtype="0" accel="50000" decel="50000" fill="hold" grpId="1" nodeType="withEffect">
                                  <p:stCondLst>
                                    <p:cond delay="0"/>
                                  </p:stCondLst>
                                  <p:childTnLst>
                                    <p:animMotion origin="layout" path="M -8.33333E-7 4.81481E-6 L -0.32943 0.24907 " pathEditMode="relative" rAng="0" ptsTypes="AA">
                                      <p:cBhvr>
                                        <p:cTn id="151" dur="2000" fill="hold"/>
                                        <p:tgtEl>
                                          <p:spTgt spid="33"/>
                                        </p:tgtEl>
                                        <p:attrNameLst>
                                          <p:attrName>ppt_x</p:attrName>
                                          <p:attrName>ppt_y</p:attrName>
                                        </p:attrNameLst>
                                      </p:cBhvr>
                                      <p:rCtr x="-16471" y="12454"/>
                                    </p:animMotion>
                                  </p:childTnLst>
                                </p:cTn>
                              </p:par>
                              <p:par>
                                <p:cTn id="152" presetID="42" presetClass="path" presetSubtype="0" accel="50000" decel="50000" fill="hold" grpId="1" nodeType="withEffect">
                                  <p:stCondLst>
                                    <p:cond delay="0"/>
                                  </p:stCondLst>
                                  <p:childTnLst>
                                    <p:animMotion origin="layout" path="M 6.25E-7 4.81481E-6 L -0.36706 0.24907 " pathEditMode="relative" rAng="0" ptsTypes="AA">
                                      <p:cBhvr>
                                        <p:cTn id="153" dur="2000" fill="hold"/>
                                        <p:tgtEl>
                                          <p:spTgt spid="34"/>
                                        </p:tgtEl>
                                        <p:attrNameLst>
                                          <p:attrName>ppt_x</p:attrName>
                                          <p:attrName>ppt_y</p:attrName>
                                        </p:attrNameLst>
                                      </p:cBhvr>
                                      <p:rCtr x="-18359" y="12454"/>
                                    </p:animMotion>
                                  </p:childTnLst>
                                </p:cTn>
                              </p:par>
                              <p:par>
                                <p:cTn id="154" presetID="42" presetClass="path" presetSubtype="0" accel="50000" decel="50000" fill="hold" grpId="1" nodeType="withEffect">
                                  <p:stCondLst>
                                    <p:cond delay="0"/>
                                  </p:stCondLst>
                                  <p:childTnLst>
                                    <p:animMotion origin="layout" path="M 1.875E-6 4.81481E-6 L -0.40274 0.25 " pathEditMode="relative" rAng="0" ptsTypes="AA">
                                      <p:cBhvr>
                                        <p:cTn id="155" dur="2000" fill="hold"/>
                                        <p:tgtEl>
                                          <p:spTgt spid="35"/>
                                        </p:tgtEl>
                                        <p:attrNameLst>
                                          <p:attrName>ppt_x</p:attrName>
                                          <p:attrName>ppt_y</p:attrName>
                                        </p:attrNameLst>
                                      </p:cBhvr>
                                      <p:rCtr x="-20143" y="12500"/>
                                    </p:animMotion>
                                  </p:childTnLst>
                                </p:cTn>
                              </p:par>
                              <p:par>
                                <p:cTn id="156" presetID="42" presetClass="path" presetSubtype="0" accel="50000" decel="50000" fill="hold" grpId="1" nodeType="withEffect">
                                  <p:stCondLst>
                                    <p:cond delay="0"/>
                                  </p:stCondLst>
                                  <p:childTnLst>
                                    <p:animMotion origin="layout" path="M 3.33333E-6 4.81481E-6 L -0.43776 0.25 " pathEditMode="relative" rAng="0" ptsTypes="AA">
                                      <p:cBhvr>
                                        <p:cTn id="157" dur="2000" fill="hold"/>
                                        <p:tgtEl>
                                          <p:spTgt spid="36"/>
                                        </p:tgtEl>
                                        <p:attrNameLst>
                                          <p:attrName>ppt_x</p:attrName>
                                          <p:attrName>ppt_y</p:attrName>
                                        </p:attrNameLst>
                                      </p:cBhvr>
                                      <p:rCtr x="-21888" y="12500"/>
                                    </p:animMotion>
                                  </p:childTnLst>
                                </p:cTn>
                              </p:par>
                              <p:par>
                                <p:cTn id="158" presetID="42" presetClass="path" presetSubtype="0" accel="50000" decel="50000" fill="hold" grpId="1" nodeType="withEffect">
                                  <p:stCondLst>
                                    <p:cond delay="0"/>
                                  </p:stCondLst>
                                  <p:childTnLst>
                                    <p:animMotion origin="layout" path="M 4.58333E-6 4.81481E-6 L -0.47657 0.24907 " pathEditMode="relative" rAng="0" ptsTypes="AA">
                                      <p:cBhvr>
                                        <p:cTn id="159" dur="2000" fill="hold"/>
                                        <p:tgtEl>
                                          <p:spTgt spid="37"/>
                                        </p:tgtEl>
                                        <p:attrNameLst>
                                          <p:attrName>ppt_x</p:attrName>
                                          <p:attrName>ppt_y</p:attrName>
                                        </p:attrNameLst>
                                      </p:cBhvr>
                                      <p:rCtr x="-23828" y="12454"/>
                                    </p:animMotion>
                                  </p:childTnLst>
                                </p:cTn>
                              </p:par>
                              <p:par>
                                <p:cTn id="160" presetID="42" presetClass="path" presetSubtype="0" accel="50000" decel="50000" fill="hold" grpId="1" nodeType="withEffect">
                                  <p:stCondLst>
                                    <p:cond delay="0"/>
                                  </p:stCondLst>
                                  <p:childTnLst>
                                    <p:animMotion origin="layout" path="M -4.16667E-6 4.81481E-6 L -0.51224 0.25 " pathEditMode="relative" rAng="0" ptsTypes="AA">
                                      <p:cBhvr>
                                        <p:cTn id="161" dur="2000" fill="hold"/>
                                        <p:tgtEl>
                                          <p:spTgt spid="38"/>
                                        </p:tgtEl>
                                        <p:attrNameLst>
                                          <p:attrName>ppt_x</p:attrName>
                                          <p:attrName>ppt_y</p:attrName>
                                        </p:attrNameLst>
                                      </p:cBhvr>
                                      <p:rCtr x="-25612" y="12500"/>
                                    </p:animMotion>
                                  </p:childTnLst>
                                </p:cTn>
                              </p:par>
                              <p:par>
                                <p:cTn id="162" presetID="42" presetClass="path" presetSubtype="0" accel="50000" decel="50000" fill="hold" grpId="1" nodeType="withEffect">
                                  <p:stCondLst>
                                    <p:cond delay="0"/>
                                  </p:stCondLst>
                                  <p:childTnLst>
                                    <p:animMotion origin="layout" path="M -2.70833E-6 4.81481E-6 L -0.54987 0.24907 " pathEditMode="relative" rAng="0" ptsTypes="AA">
                                      <p:cBhvr>
                                        <p:cTn id="163" dur="2000" fill="hold"/>
                                        <p:tgtEl>
                                          <p:spTgt spid="39"/>
                                        </p:tgtEl>
                                        <p:attrNameLst>
                                          <p:attrName>ppt_x</p:attrName>
                                          <p:attrName>ppt_y</p:attrName>
                                        </p:attrNameLst>
                                      </p:cBhvr>
                                      <p:rCtr x="-27500" y="12454"/>
                                    </p:animMotion>
                                  </p:childTnLst>
                                </p:cTn>
                              </p:par>
                              <p:par>
                                <p:cTn id="164" presetID="42" presetClass="path" presetSubtype="0" accel="50000" decel="50000" fill="hold" grpId="1" nodeType="withEffect">
                                  <p:stCondLst>
                                    <p:cond delay="0"/>
                                  </p:stCondLst>
                                  <p:childTnLst>
                                    <p:animMotion origin="layout" path="M -2.08333E-6 4.81481E-6 L -0.56719 0.25 " pathEditMode="relative" rAng="0" ptsTypes="AA">
                                      <p:cBhvr>
                                        <p:cTn id="165" dur="2000" fill="hold"/>
                                        <p:tgtEl>
                                          <p:spTgt spid="40"/>
                                        </p:tgtEl>
                                        <p:attrNameLst>
                                          <p:attrName>ppt_x</p:attrName>
                                          <p:attrName>ppt_y</p:attrName>
                                        </p:attrNameLst>
                                      </p:cBhvr>
                                      <p:rCtr x="-28359" y="12500"/>
                                    </p:animMotion>
                                  </p:childTnLst>
                                </p:cTn>
                              </p:par>
                            </p:childTnLst>
                          </p:cTn>
                        </p:par>
                      </p:childTnLst>
                    </p:cTn>
                  </p:par>
                  <p:par>
                    <p:cTn id="166" fill="hold">
                      <p:stCondLst>
                        <p:cond delay="indefinite"/>
                      </p:stCondLst>
                      <p:childTnLst>
                        <p:par>
                          <p:cTn id="167" fill="hold">
                            <p:stCondLst>
                              <p:cond delay="0"/>
                            </p:stCondLst>
                            <p:childTnLst>
                              <p:par>
                                <p:cTn id="168" presetID="42" presetClass="path" presetSubtype="0" accel="50000" decel="50000" fill="hold" grpId="2" nodeType="clickEffect">
                                  <p:stCondLst>
                                    <p:cond delay="0"/>
                                  </p:stCondLst>
                                  <p:childTnLst>
                                    <p:animMotion origin="layout" path="M -2.70833E-6 0.25 L -2.70833E-6 4.81481E-6 " pathEditMode="relative" rAng="0" ptsTypes="AA">
                                      <p:cBhvr>
                                        <p:cTn id="169" dur="2000" fill="hold"/>
                                        <p:tgtEl>
                                          <p:spTgt spid="8"/>
                                        </p:tgtEl>
                                        <p:attrNameLst>
                                          <p:attrName>ppt_x</p:attrName>
                                          <p:attrName>ppt_y</p:attrName>
                                        </p:attrNameLst>
                                      </p:cBhvr>
                                      <p:rCtr x="0" y="-12500"/>
                                    </p:animMotion>
                                  </p:childTnLst>
                                </p:cTn>
                              </p:par>
                              <p:par>
                                <p:cTn id="170" presetID="42" presetClass="path" presetSubtype="0" accel="50000" decel="50000" fill="hold" grpId="2" nodeType="withEffect">
                                  <p:stCondLst>
                                    <p:cond delay="0"/>
                                  </p:stCondLst>
                                  <p:childTnLst>
                                    <p:animMotion origin="layout" path="M -0.01836 0.25 L 1.66667E-6 4.81481E-6 " pathEditMode="relative" rAng="0" ptsTypes="AA">
                                      <p:cBhvr>
                                        <p:cTn id="171" dur="2000" fill="hold"/>
                                        <p:tgtEl>
                                          <p:spTgt spid="10"/>
                                        </p:tgtEl>
                                        <p:attrNameLst>
                                          <p:attrName>ppt_x</p:attrName>
                                          <p:attrName>ppt_y</p:attrName>
                                        </p:attrNameLst>
                                      </p:cBhvr>
                                      <p:rCtr x="794" y="-12500"/>
                                    </p:animMotion>
                                  </p:childTnLst>
                                </p:cTn>
                              </p:par>
                              <p:par>
                                <p:cTn id="172" presetID="42" presetClass="path" presetSubtype="0" accel="50000" decel="50000" fill="hold" grpId="2" nodeType="withEffect">
                                  <p:stCondLst>
                                    <p:cond delay="0"/>
                                  </p:stCondLst>
                                  <p:childTnLst>
                                    <p:animMotion origin="layout" path="M -0.05508 0.25 L -4.79167E-6 4.81481E-6 " pathEditMode="relative" rAng="0" ptsTypes="AA">
                                      <p:cBhvr>
                                        <p:cTn id="173" dur="2000" fill="hold"/>
                                        <p:tgtEl>
                                          <p:spTgt spid="11"/>
                                        </p:tgtEl>
                                        <p:attrNameLst>
                                          <p:attrName>ppt_x</p:attrName>
                                          <p:attrName>ppt_y</p:attrName>
                                        </p:attrNameLst>
                                      </p:cBhvr>
                                      <p:rCtr x="2878" y="-12500"/>
                                    </p:animMotion>
                                  </p:childTnLst>
                                </p:cTn>
                              </p:par>
                              <p:par>
                                <p:cTn id="174" presetID="42" presetClass="path" presetSubtype="0" accel="50000" decel="50000" fill="hold" grpId="2" nodeType="withEffect">
                                  <p:stCondLst>
                                    <p:cond delay="0"/>
                                  </p:stCondLst>
                                  <p:childTnLst>
                                    <p:animMotion origin="layout" path="M -0.09167 0.25 L -3.54167E-6 4.81481E-6 " pathEditMode="relative" rAng="0" ptsTypes="AA">
                                      <p:cBhvr>
                                        <p:cTn id="175" dur="2000" fill="hold"/>
                                        <p:tgtEl>
                                          <p:spTgt spid="12"/>
                                        </p:tgtEl>
                                        <p:attrNameLst>
                                          <p:attrName>ppt_x</p:attrName>
                                          <p:attrName>ppt_y</p:attrName>
                                        </p:attrNameLst>
                                      </p:cBhvr>
                                      <p:rCtr x="4714" y="-12500"/>
                                    </p:animMotion>
                                  </p:childTnLst>
                                </p:cTn>
                              </p:par>
                              <p:par>
                                <p:cTn id="176" presetID="42" presetClass="path" presetSubtype="0" accel="50000" decel="50000" fill="hold" grpId="2" nodeType="withEffect">
                                  <p:stCondLst>
                                    <p:cond delay="0"/>
                                  </p:stCondLst>
                                  <p:childTnLst>
                                    <p:animMotion origin="layout" path="M -0.12839 0.25 L -2.29167E-6 4.81481E-6 " pathEditMode="relative" rAng="0" ptsTypes="AA">
                                      <p:cBhvr>
                                        <p:cTn id="177" dur="2000" fill="hold"/>
                                        <p:tgtEl>
                                          <p:spTgt spid="13"/>
                                        </p:tgtEl>
                                        <p:attrNameLst>
                                          <p:attrName>ppt_x</p:attrName>
                                          <p:attrName>ppt_y</p:attrName>
                                        </p:attrNameLst>
                                      </p:cBhvr>
                                      <p:rCtr x="6549" y="-12500"/>
                                    </p:animMotion>
                                  </p:childTnLst>
                                </p:cTn>
                              </p:par>
                              <p:par>
                                <p:cTn id="178" presetID="42" presetClass="path" presetSubtype="0" accel="50000" decel="50000" fill="hold" grpId="2" nodeType="withEffect">
                                  <p:stCondLst>
                                    <p:cond delay="0"/>
                                  </p:stCondLst>
                                  <p:childTnLst>
                                    <p:animMotion origin="layout" path="M -0.16498 0.25 L -3.75E-6 4.81481E-6 " pathEditMode="relative" rAng="0" ptsTypes="AA">
                                      <p:cBhvr>
                                        <p:cTn id="179" dur="2000" fill="hold"/>
                                        <p:tgtEl>
                                          <p:spTgt spid="14"/>
                                        </p:tgtEl>
                                        <p:attrNameLst>
                                          <p:attrName>ppt_x</p:attrName>
                                          <p:attrName>ppt_y</p:attrName>
                                        </p:attrNameLst>
                                      </p:cBhvr>
                                      <p:rCtr x="8151" y="-12500"/>
                                    </p:animMotion>
                                  </p:childTnLst>
                                </p:cTn>
                              </p:par>
                              <p:par>
                                <p:cTn id="180" presetID="42" presetClass="path" presetSubtype="0" accel="50000" decel="50000" fill="hold" grpId="2" nodeType="withEffect">
                                  <p:stCondLst>
                                    <p:cond delay="0"/>
                                  </p:stCondLst>
                                  <p:childTnLst>
                                    <p:animMotion origin="layout" path="M -0.2017 0.25 L 4.16667E-7 4.81481E-6 " pathEditMode="relative" rAng="0" ptsTypes="AA">
                                      <p:cBhvr>
                                        <p:cTn id="181" dur="2000" fill="hold"/>
                                        <p:tgtEl>
                                          <p:spTgt spid="15"/>
                                        </p:tgtEl>
                                        <p:attrNameLst>
                                          <p:attrName>ppt_x</p:attrName>
                                          <p:attrName>ppt_y</p:attrName>
                                        </p:attrNameLst>
                                      </p:cBhvr>
                                      <p:rCtr x="10208" y="-12500"/>
                                    </p:animMotion>
                                  </p:childTnLst>
                                </p:cTn>
                              </p:par>
                              <p:par>
                                <p:cTn id="182" presetID="42" presetClass="path" presetSubtype="0" accel="50000" decel="50000" fill="hold" grpId="2" nodeType="withEffect">
                                  <p:stCondLst>
                                    <p:cond delay="0"/>
                                  </p:stCondLst>
                                  <p:childTnLst>
                                    <p:animMotion origin="layout" path="M -0.23841 0.25 L 1.875E-6 4.81481E-6 " pathEditMode="relative" rAng="0" ptsTypes="AA">
                                      <p:cBhvr>
                                        <p:cTn id="183" dur="2000" fill="hold"/>
                                        <p:tgtEl>
                                          <p:spTgt spid="16"/>
                                        </p:tgtEl>
                                        <p:attrNameLst>
                                          <p:attrName>ppt_x</p:attrName>
                                          <p:attrName>ppt_y</p:attrName>
                                        </p:attrNameLst>
                                      </p:cBhvr>
                                      <p:rCtr x="12044" y="-12500"/>
                                    </p:animMotion>
                                  </p:childTnLst>
                                </p:cTn>
                              </p:par>
                              <p:par>
                                <p:cTn id="184" presetID="42" presetClass="path" presetSubtype="0" accel="50000" decel="50000" fill="hold" grpId="2" nodeType="withEffect">
                                  <p:stCondLst>
                                    <p:cond delay="0"/>
                                  </p:stCondLst>
                                  <p:childTnLst>
                                    <p:animMotion origin="layout" path="M -0.275 0.25 L 4.79167E-6 -2.22222E-6 " pathEditMode="relative" rAng="0" ptsTypes="AA">
                                      <p:cBhvr>
                                        <p:cTn id="185" dur="2000" fill="hold"/>
                                        <p:tgtEl>
                                          <p:spTgt spid="17"/>
                                        </p:tgtEl>
                                        <p:attrNameLst>
                                          <p:attrName>ppt_x</p:attrName>
                                          <p:attrName>ppt_y</p:attrName>
                                        </p:attrNameLst>
                                      </p:cBhvr>
                                      <p:rCtr x="13828" y="-11597"/>
                                    </p:animMotion>
                                  </p:childTnLst>
                                </p:cTn>
                              </p:par>
                              <p:par>
                                <p:cTn id="186" presetID="42" presetClass="path" presetSubtype="0" accel="50000" decel="50000" fill="hold" grpId="2" nodeType="withEffect">
                                  <p:stCondLst>
                                    <p:cond delay="0"/>
                                  </p:stCondLst>
                                  <p:childTnLst>
                                    <p:animMotion origin="layout" path="M -0.31172 0.25 L 4.375E-6 4.81481E-6 " pathEditMode="relative" rAng="0" ptsTypes="AA">
                                      <p:cBhvr>
                                        <p:cTn id="187" dur="2000" fill="hold"/>
                                        <p:tgtEl>
                                          <p:spTgt spid="18"/>
                                        </p:tgtEl>
                                        <p:attrNameLst>
                                          <p:attrName>ppt_x</p:attrName>
                                          <p:attrName>ppt_y</p:attrName>
                                        </p:attrNameLst>
                                      </p:cBhvr>
                                      <p:rCtr x="15716" y="-12500"/>
                                    </p:animMotion>
                                  </p:childTnLst>
                                </p:cTn>
                              </p:par>
                              <p:par>
                                <p:cTn id="188" presetID="42" presetClass="path" presetSubtype="0" accel="50000" decel="50000" fill="hold" grpId="2" nodeType="withEffect">
                                  <p:stCondLst>
                                    <p:cond delay="0"/>
                                  </p:stCondLst>
                                  <p:childTnLst>
                                    <p:animMotion origin="layout" path="M -0.34831 0.25 L -4.16667E-6 4.81481E-6 " pathEditMode="relative" rAng="0" ptsTypes="AA">
                                      <p:cBhvr>
                                        <p:cTn id="189" dur="2000" fill="hold"/>
                                        <p:tgtEl>
                                          <p:spTgt spid="19"/>
                                        </p:tgtEl>
                                        <p:attrNameLst>
                                          <p:attrName>ppt_x</p:attrName>
                                          <p:attrName>ppt_y</p:attrName>
                                        </p:attrNameLst>
                                      </p:cBhvr>
                                      <p:rCtr x="17539" y="-12500"/>
                                    </p:animMotion>
                                  </p:childTnLst>
                                </p:cTn>
                              </p:par>
                              <p:par>
                                <p:cTn id="190" presetID="42" presetClass="path" presetSubtype="0" accel="50000" decel="50000" fill="hold" grpId="2" nodeType="withEffect">
                                  <p:stCondLst>
                                    <p:cond delay="0"/>
                                  </p:stCondLst>
                                  <p:childTnLst>
                                    <p:animMotion origin="layout" path="M -0.38503 0.25 L 1.25E-6 4.81481E-6 " pathEditMode="relative" rAng="0" ptsTypes="AA">
                                      <p:cBhvr>
                                        <p:cTn id="191" dur="2000" fill="hold"/>
                                        <p:tgtEl>
                                          <p:spTgt spid="20"/>
                                        </p:tgtEl>
                                        <p:attrNameLst>
                                          <p:attrName>ppt_x</p:attrName>
                                          <p:attrName>ppt_y</p:attrName>
                                        </p:attrNameLst>
                                      </p:cBhvr>
                                      <p:rCtr x="19245" y="-12500"/>
                                    </p:animMotion>
                                  </p:childTnLst>
                                </p:cTn>
                              </p:par>
                              <p:par>
                                <p:cTn id="192" presetID="42" presetClass="path" presetSubtype="0" accel="50000" decel="50000" fill="hold" grpId="2" nodeType="withEffect">
                                  <p:stCondLst>
                                    <p:cond delay="0"/>
                                  </p:stCondLst>
                                  <p:childTnLst>
                                    <p:animMotion origin="layout" path="M -0.42175 0.25 L 2.5E-6 4.81481E-6 " pathEditMode="relative" rAng="0" ptsTypes="AA">
                                      <p:cBhvr>
                                        <p:cTn id="193" dur="2000" fill="hold"/>
                                        <p:tgtEl>
                                          <p:spTgt spid="21"/>
                                        </p:tgtEl>
                                        <p:attrNameLst>
                                          <p:attrName>ppt_x</p:attrName>
                                          <p:attrName>ppt_y</p:attrName>
                                        </p:attrNameLst>
                                      </p:cBhvr>
                                      <p:rCtr x="21081" y="-12500"/>
                                    </p:animMotion>
                                  </p:childTnLst>
                                </p:cTn>
                              </p:par>
                              <p:par>
                                <p:cTn id="194" presetID="42" presetClass="path" presetSubtype="0" accel="50000" decel="50000" fill="hold" grpId="2" nodeType="withEffect">
                                  <p:stCondLst>
                                    <p:cond delay="0"/>
                                  </p:stCondLst>
                                  <p:childTnLst>
                                    <p:animMotion origin="layout" path="M -0.45834 0.25 L 3.95833E-6 4.81481E-6 " pathEditMode="relative" rAng="0" ptsTypes="AA">
                                      <p:cBhvr>
                                        <p:cTn id="195" dur="2000" fill="hold"/>
                                        <p:tgtEl>
                                          <p:spTgt spid="22"/>
                                        </p:tgtEl>
                                        <p:attrNameLst>
                                          <p:attrName>ppt_x</p:attrName>
                                          <p:attrName>ppt_y</p:attrName>
                                        </p:attrNameLst>
                                      </p:cBhvr>
                                      <p:rCtr x="22917" y="-12500"/>
                                    </p:animMotion>
                                  </p:childTnLst>
                                </p:cTn>
                              </p:par>
                              <p:par>
                                <p:cTn id="196" presetID="42" presetClass="path" presetSubtype="0" accel="50000" decel="50000" fill="hold" grpId="2" nodeType="withEffect">
                                  <p:stCondLst>
                                    <p:cond delay="0"/>
                                  </p:stCondLst>
                                  <p:childTnLst>
                                    <p:animMotion origin="layout" path="M -0.49505 0.25 L -4.79167E-6 4.81481E-6 " pathEditMode="relative" rAng="0" ptsTypes="AA">
                                      <p:cBhvr>
                                        <p:cTn id="197" dur="2000" fill="hold"/>
                                        <p:tgtEl>
                                          <p:spTgt spid="23"/>
                                        </p:tgtEl>
                                        <p:attrNameLst>
                                          <p:attrName>ppt_x</p:attrName>
                                          <p:attrName>ppt_y</p:attrName>
                                        </p:attrNameLst>
                                      </p:cBhvr>
                                      <p:rCtr x="24753" y="-12500"/>
                                    </p:animMotion>
                                  </p:childTnLst>
                                </p:cTn>
                              </p:par>
                              <p:par>
                                <p:cTn id="198" presetID="42" presetClass="path" presetSubtype="0" accel="50000" decel="50000" fill="hold" grpId="2" nodeType="withEffect">
                                  <p:stCondLst>
                                    <p:cond delay="0"/>
                                  </p:stCondLst>
                                  <p:childTnLst>
                                    <p:animMotion origin="layout" path="M -0.53164 0.25 L -3.33333E-6 4.81481E-6 " pathEditMode="relative" rAng="0" ptsTypes="AA">
                                      <p:cBhvr>
                                        <p:cTn id="199" dur="2000" fill="hold"/>
                                        <p:tgtEl>
                                          <p:spTgt spid="24"/>
                                        </p:tgtEl>
                                        <p:attrNameLst>
                                          <p:attrName>ppt_x</p:attrName>
                                          <p:attrName>ppt_y</p:attrName>
                                        </p:attrNameLst>
                                      </p:cBhvr>
                                      <p:rCtr x="26576" y="-12500"/>
                                    </p:animMotion>
                                  </p:childTnLst>
                                </p:cTn>
                              </p:par>
                              <p:par>
                                <p:cTn id="200" presetID="42" presetClass="path" presetSubtype="0" accel="50000" decel="50000" fill="hold" grpId="2" nodeType="withEffect">
                                  <p:stCondLst>
                                    <p:cond delay="0"/>
                                  </p:stCondLst>
                                  <p:childTnLst>
                                    <p:animMotion origin="layout" path="M -0.03672 0.25 L 4.375E-6 4.81481E-6 " pathEditMode="relative" rAng="0" ptsTypes="AA">
                                      <p:cBhvr>
                                        <p:cTn id="201" dur="2000" fill="hold"/>
                                        <p:tgtEl>
                                          <p:spTgt spid="25"/>
                                        </p:tgtEl>
                                        <p:attrNameLst>
                                          <p:attrName>ppt_x</p:attrName>
                                          <p:attrName>ppt_y</p:attrName>
                                        </p:attrNameLst>
                                      </p:cBhvr>
                                      <p:rCtr x="1966" y="-12500"/>
                                    </p:animMotion>
                                  </p:childTnLst>
                                </p:cTn>
                              </p:par>
                              <p:par>
                                <p:cTn id="202" presetID="42" presetClass="path" presetSubtype="0" accel="50000" decel="50000" fill="hold" grpId="2" nodeType="withEffect">
                                  <p:stCondLst>
                                    <p:cond delay="0"/>
                                  </p:stCondLst>
                                  <p:childTnLst>
                                    <p:animMotion origin="layout" path="M -0.07331 0.25 L 2.08333E-7 4.81481E-6 " pathEditMode="relative" rAng="0" ptsTypes="AA">
                                      <p:cBhvr>
                                        <p:cTn id="203" dur="2000" fill="hold"/>
                                        <p:tgtEl>
                                          <p:spTgt spid="26"/>
                                        </p:tgtEl>
                                        <p:attrNameLst>
                                          <p:attrName>ppt_x</p:attrName>
                                          <p:attrName>ppt_y</p:attrName>
                                        </p:attrNameLst>
                                      </p:cBhvr>
                                      <p:rCtr x="3659" y="-12500"/>
                                    </p:animMotion>
                                  </p:childTnLst>
                                </p:cTn>
                              </p:par>
                              <p:par>
                                <p:cTn id="204" presetID="42" presetClass="path" presetSubtype="0" accel="50000" decel="50000" fill="hold" grpId="2" nodeType="withEffect">
                                  <p:stCondLst>
                                    <p:cond delay="0"/>
                                  </p:stCondLst>
                                  <p:childTnLst>
                                    <p:animMotion origin="layout" path="M -0.11003 0.25 L -2.91667E-6 4.81481E-6 " pathEditMode="relative" rAng="0" ptsTypes="AA">
                                      <p:cBhvr>
                                        <p:cTn id="205" dur="2000" fill="hold"/>
                                        <p:tgtEl>
                                          <p:spTgt spid="27"/>
                                        </p:tgtEl>
                                        <p:attrNameLst>
                                          <p:attrName>ppt_x</p:attrName>
                                          <p:attrName>ppt_y</p:attrName>
                                        </p:attrNameLst>
                                      </p:cBhvr>
                                      <p:rCtr x="5625" y="-12500"/>
                                    </p:animMotion>
                                  </p:childTnLst>
                                </p:cTn>
                              </p:par>
                              <p:par>
                                <p:cTn id="206" presetID="42" presetClass="path" presetSubtype="0" accel="50000" decel="50000" fill="hold" grpId="2" nodeType="withEffect">
                                  <p:stCondLst>
                                    <p:cond delay="0"/>
                                  </p:stCondLst>
                                  <p:childTnLst>
                                    <p:animMotion origin="layout" path="M -0.14675 0.25 L -1.45833E-6 4.81481E-6 " pathEditMode="relative" rAng="0" ptsTypes="AA">
                                      <p:cBhvr>
                                        <p:cTn id="207" dur="2000" fill="hold"/>
                                        <p:tgtEl>
                                          <p:spTgt spid="28"/>
                                        </p:tgtEl>
                                        <p:attrNameLst>
                                          <p:attrName>ppt_x</p:attrName>
                                          <p:attrName>ppt_y</p:attrName>
                                        </p:attrNameLst>
                                      </p:cBhvr>
                                      <p:rCtr x="7461" y="-12500"/>
                                    </p:animMotion>
                                  </p:childTnLst>
                                </p:cTn>
                              </p:par>
                              <p:par>
                                <p:cTn id="208" presetID="42" presetClass="path" presetSubtype="0" accel="50000" decel="50000" fill="hold" grpId="2" nodeType="withEffect">
                                  <p:stCondLst>
                                    <p:cond delay="0"/>
                                  </p:stCondLst>
                                  <p:childTnLst>
                                    <p:animMotion origin="layout" path="M -0.18334 0.25 L -3.95833E-6 4.81481E-6 " pathEditMode="relative" rAng="0" ptsTypes="AA">
                                      <p:cBhvr>
                                        <p:cTn id="209" dur="2000" fill="hold"/>
                                        <p:tgtEl>
                                          <p:spTgt spid="29"/>
                                        </p:tgtEl>
                                        <p:attrNameLst>
                                          <p:attrName>ppt_x</p:attrName>
                                          <p:attrName>ppt_y</p:attrName>
                                        </p:attrNameLst>
                                      </p:cBhvr>
                                      <p:rCtr x="9102" y="-12500"/>
                                    </p:animMotion>
                                  </p:childTnLst>
                                </p:cTn>
                              </p:par>
                              <p:par>
                                <p:cTn id="210" presetID="42" presetClass="path" presetSubtype="0" accel="50000" decel="50000" fill="hold" grpId="2" nodeType="withEffect">
                                  <p:stCondLst>
                                    <p:cond delay="0"/>
                                  </p:stCondLst>
                                  <p:childTnLst>
                                    <p:animMotion origin="layout" path="M -0.22005 0.25 L 1.04167E-6 4.81481E-6 " pathEditMode="relative" rAng="0" ptsTypes="AA">
                                      <p:cBhvr>
                                        <p:cTn id="211" dur="2000" fill="hold"/>
                                        <p:tgtEl>
                                          <p:spTgt spid="30"/>
                                        </p:tgtEl>
                                        <p:attrNameLst>
                                          <p:attrName>ppt_x</p:attrName>
                                          <p:attrName>ppt_y</p:attrName>
                                        </p:attrNameLst>
                                      </p:cBhvr>
                                      <p:rCtr x="11133" y="-12500"/>
                                    </p:animMotion>
                                  </p:childTnLst>
                                </p:cTn>
                              </p:par>
                              <p:par>
                                <p:cTn id="212" presetID="42" presetClass="path" presetSubtype="0" accel="50000" decel="50000" fill="hold" grpId="2" nodeType="withEffect">
                                  <p:stCondLst>
                                    <p:cond delay="0"/>
                                  </p:stCondLst>
                                  <p:childTnLst>
                                    <p:animMotion origin="layout" path="M -0.25664 0.25 L 2.5E-6 4.81481E-6 " pathEditMode="relative" rAng="0" ptsTypes="AA">
                                      <p:cBhvr>
                                        <p:cTn id="213" dur="2000" fill="hold"/>
                                        <p:tgtEl>
                                          <p:spTgt spid="31"/>
                                        </p:tgtEl>
                                        <p:attrNameLst>
                                          <p:attrName>ppt_x</p:attrName>
                                          <p:attrName>ppt_y</p:attrName>
                                        </p:attrNameLst>
                                      </p:cBhvr>
                                      <p:rCtr x="12956" y="-12500"/>
                                    </p:animMotion>
                                  </p:childTnLst>
                                </p:cTn>
                              </p:par>
                              <p:par>
                                <p:cTn id="214" presetID="42" presetClass="path" presetSubtype="0" accel="50000" decel="50000" fill="hold" grpId="2" nodeType="withEffect">
                                  <p:stCondLst>
                                    <p:cond delay="0"/>
                                  </p:stCondLst>
                                  <p:childTnLst>
                                    <p:animMotion origin="layout" path="M -0.29336 0.25 L 3.75E-6 4.81481E-6 " pathEditMode="relative" rAng="0" ptsTypes="AA">
                                      <p:cBhvr>
                                        <p:cTn id="215" dur="2000" fill="hold"/>
                                        <p:tgtEl>
                                          <p:spTgt spid="32"/>
                                        </p:tgtEl>
                                        <p:attrNameLst>
                                          <p:attrName>ppt_x</p:attrName>
                                          <p:attrName>ppt_y</p:attrName>
                                        </p:attrNameLst>
                                      </p:cBhvr>
                                      <p:rCtr x="14792" y="-12500"/>
                                    </p:animMotion>
                                  </p:childTnLst>
                                </p:cTn>
                              </p:par>
                              <p:par>
                                <p:cTn id="216" presetID="42" presetClass="path" presetSubtype="0" accel="50000" decel="50000" fill="hold" grpId="2" nodeType="withEffect">
                                  <p:stCondLst>
                                    <p:cond delay="0"/>
                                  </p:stCondLst>
                                  <p:childTnLst>
                                    <p:animMotion origin="layout" path="M -0.33008 0.25 L -4.79167E-6 4.81481E-6 " pathEditMode="relative" rAng="0" ptsTypes="AA">
                                      <p:cBhvr>
                                        <p:cTn id="217" dur="2000" fill="hold"/>
                                        <p:tgtEl>
                                          <p:spTgt spid="33"/>
                                        </p:tgtEl>
                                        <p:attrNameLst>
                                          <p:attrName>ppt_x</p:attrName>
                                          <p:attrName>ppt_y</p:attrName>
                                        </p:attrNameLst>
                                      </p:cBhvr>
                                      <p:rCtr x="16628" y="-12500"/>
                                    </p:animMotion>
                                  </p:childTnLst>
                                </p:cTn>
                              </p:par>
                              <p:par>
                                <p:cTn id="218" presetID="42" presetClass="path" presetSubtype="0" accel="50000" decel="50000" fill="hold" grpId="2" nodeType="withEffect">
                                  <p:stCondLst>
                                    <p:cond delay="0"/>
                                  </p:stCondLst>
                                  <p:childTnLst>
                                    <p:animMotion origin="layout" path="M -0.36667 0.25 L 6.25E-7 4.81481E-6 " pathEditMode="relative" rAng="0" ptsTypes="AA">
                                      <p:cBhvr>
                                        <p:cTn id="219" dur="2000" fill="hold"/>
                                        <p:tgtEl>
                                          <p:spTgt spid="34"/>
                                        </p:tgtEl>
                                        <p:attrNameLst>
                                          <p:attrName>ppt_x</p:attrName>
                                          <p:attrName>ppt_y</p:attrName>
                                        </p:attrNameLst>
                                      </p:cBhvr>
                                      <p:rCtr x="18333" y="-12500"/>
                                    </p:animMotion>
                                  </p:childTnLst>
                                </p:cTn>
                              </p:par>
                              <p:par>
                                <p:cTn id="220" presetID="42" presetClass="path" presetSubtype="0" accel="50000" decel="50000" fill="hold" grpId="2" nodeType="withEffect">
                                  <p:stCondLst>
                                    <p:cond delay="0"/>
                                  </p:stCondLst>
                                  <p:childTnLst>
                                    <p:animMotion origin="layout" path="M -0.40339 0.25 L 1.875E-6 4.81481E-6 " pathEditMode="relative" rAng="0" ptsTypes="AA">
                                      <p:cBhvr>
                                        <p:cTn id="221" dur="2000" fill="hold"/>
                                        <p:tgtEl>
                                          <p:spTgt spid="35"/>
                                        </p:tgtEl>
                                        <p:attrNameLst>
                                          <p:attrName>ppt_x</p:attrName>
                                          <p:attrName>ppt_y</p:attrName>
                                        </p:attrNameLst>
                                      </p:cBhvr>
                                      <p:rCtr x="20169" y="-12500"/>
                                    </p:animMotion>
                                  </p:childTnLst>
                                </p:cTn>
                              </p:par>
                              <p:par>
                                <p:cTn id="222" presetID="42" presetClass="path" presetSubtype="0" accel="50000" decel="50000" fill="hold" grpId="2" nodeType="withEffect">
                                  <p:stCondLst>
                                    <p:cond delay="0"/>
                                  </p:stCondLst>
                                  <p:childTnLst>
                                    <p:animMotion origin="layout" path="M -0.43998 0.25 L 3.33333E-6 4.81481E-6 " pathEditMode="relative" rAng="0" ptsTypes="AA">
                                      <p:cBhvr>
                                        <p:cTn id="223" dur="2000" fill="hold"/>
                                        <p:tgtEl>
                                          <p:spTgt spid="36"/>
                                        </p:tgtEl>
                                        <p:attrNameLst>
                                          <p:attrName>ppt_x</p:attrName>
                                          <p:attrName>ppt_y</p:attrName>
                                        </p:attrNameLst>
                                      </p:cBhvr>
                                      <p:rCtr x="21992" y="-12500"/>
                                    </p:animMotion>
                                  </p:childTnLst>
                                </p:cTn>
                              </p:par>
                              <p:par>
                                <p:cTn id="224" presetID="42" presetClass="path" presetSubtype="0" accel="50000" decel="50000" fill="hold" grpId="2" nodeType="withEffect">
                                  <p:stCondLst>
                                    <p:cond delay="0"/>
                                  </p:stCondLst>
                                  <p:childTnLst>
                                    <p:animMotion origin="layout" path="M -0.4767 0.25 L 4.58333E-6 4.81481E-6 " pathEditMode="relative" rAng="0" ptsTypes="AA">
                                      <p:cBhvr>
                                        <p:cTn id="225" dur="2000" fill="hold"/>
                                        <p:tgtEl>
                                          <p:spTgt spid="37"/>
                                        </p:tgtEl>
                                        <p:attrNameLst>
                                          <p:attrName>ppt_x</p:attrName>
                                          <p:attrName>ppt_y</p:attrName>
                                        </p:attrNameLst>
                                      </p:cBhvr>
                                      <p:rCtr x="23828" y="-12500"/>
                                    </p:animMotion>
                                  </p:childTnLst>
                                </p:cTn>
                              </p:par>
                              <p:par>
                                <p:cTn id="226" presetID="42" presetClass="path" presetSubtype="0" accel="50000" decel="50000" fill="hold" grpId="2" nodeType="withEffect">
                                  <p:stCondLst>
                                    <p:cond delay="0"/>
                                  </p:stCondLst>
                                  <p:childTnLst>
                                    <p:animMotion origin="layout" path="M -0.51341 0.25 L -4.16667E-6 4.81481E-6 " pathEditMode="relative" rAng="0" ptsTypes="AA">
                                      <p:cBhvr>
                                        <p:cTn id="227" dur="2000" fill="hold"/>
                                        <p:tgtEl>
                                          <p:spTgt spid="38"/>
                                        </p:tgtEl>
                                        <p:attrNameLst>
                                          <p:attrName>ppt_x</p:attrName>
                                          <p:attrName>ppt_y</p:attrName>
                                        </p:attrNameLst>
                                      </p:cBhvr>
                                      <p:rCtr x="25664" y="-12500"/>
                                    </p:animMotion>
                                  </p:childTnLst>
                                </p:cTn>
                              </p:par>
                              <p:par>
                                <p:cTn id="228" presetID="42" presetClass="path" presetSubtype="0" accel="50000" decel="50000" fill="hold" grpId="2" nodeType="withEffect">
                                  <p:stCondLst>
                                    <p:cond delay="0"/>
                                  </p:stCondLst>
                                  <p:childTnLst>
                                    <p:animMotion origin="layout" path="M -0.55 0.25 L -2.70833E-6 4.81481E-6 " pathEditMode="relative" rAng="0" ptsTypes="AA">
                                      <p:cBhvr>
                                        <p:cTn id="229" dur="2000" fill="hold"/>
                                        <p:tgtEl>
                                          <p:spTgt spid="39"/>
                                        </p:tgtEl>
                                        <p:attrNameLst>
                                          <p:attrName>ppt_x</p:attrName>
                                          <p:attrName>ppt_y</p:attrName>
                                        </p:attrNameLst>
                                      </p:cBhvr>
                                      <p:rCtr x="27500" y="-12500"/>
                                    </p:animMotion>
                                  </p:childTnLst>
                                </p:cTn>
                              </p:par>
                              <p:par>
                                <p:cTn id="230" presetID="42" presetClass="path" presetSubtype="0" accel="50000" decel="50000" fill="hold" grpId="2" nodeType="withEffect">
                                  <p:stCondLst>
                                    <p:cond delay="0"/>
                                  </p:stCondLst>
                                  <p:childTnLst>
                                    <p:animMotion origin="layout" path="M -0.56836 0.25 L -2.08333E-6 4.81481E-6 " pathEditMode="relative" rAng="0" ptsTypes="AA">
                                      <p:cBhvr>
                                        <p:cTn id="231" dur="2000" fill="hold"/>
                                        <p:tgtEl>
                                          <p:spTgt spid="40"/>
                                        </p:tgtEl>
                                        <p:attrNameLst>
                                          <p:attrName>ppt_x</p:attrName>
                                          <p:attrName>ppt_y</p:attrName>
                                        </p:attrNameLst>
                                      </p:cBhvr>
                                      <p:rCtr x="28411" y="-125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8" grpId="2" animBg="1"/>
      <p:bldP spid="10" grpId="0" animBg="1"/>
      <p:bldP spid="10" grpId="1" animBg="1"/>
      <p:bldP spid="10" grpId="2" animBg="1"/>
      <p:bldP spid="11" grpId="0" animBg="1"/>
      <p:bldP spid="11" grpId="1" animBg="1"/>
      <p:bldP spid="11" grpId="2" animBg="1"/>
      <p:bldP spid="12" grpId="0" animBg="1"/>
      <p:bldP spid="12" grpId="1" animBg="1"/>
      <p:bldP spid="12" grpId="2" animBg="1"/>
      <p:bldP spid="13" grpId="0" animBg="1"/>
      <p:bldP spid="13" grpId="1" animBg="1"/>
      <p:bldP spid="13" grpId="2" animBg="1"/>
      <p:bldP spid="14" grpId="0" animBg="1"/>
      <p:bldP spid="14" grpId="1" animBg="1"/>
      <p:bldP spid="14" grpId="2" animBg="1"/>
      <p:bldP spid="15" grpId="0" animBg="1"/>
      <p:bldP spid="15" grpId="1" animBg="1"/>
      <p:bldP spid="15" grpId="2" animBg="1"/>
      <p:bldP spid="16" grpId="0" animBg="1"/>
      <p:bldP spid="16" grpId="1" animBg="1"/>
      <p:bldP spid="16" grpId="2" animBg="1"/>
      <p:bldP spid="17" grpId="0" animBg="1"/>
      <p:bldP spid="17" grpId="1" animBg="1"/>
      <p:bldP spid="17" grpId="2" animBg="1"/>
      <p:bldP spid="18" grpId="0" animBg="1"/>
      <p:bldP spid="18" grpId="1" animBg="1"/>
      <p:bldP spid="18" grpId="2" animBg="1"/>
      <p:bldP spid="19" grpId="0" animBg="1"/>
      <p:bldP spid="19" grpId="1" animBg="1"/>
      <p:bldP spid="19" grpId="2" animBg="1"/>
      <p:bldP spid="20" grpId="0" animBg="1"/>
      <p:bldP spid="20" grpId="1" animBg="1"/>
      <p:bldP spid="20" grpId="2" animBg="1"/>
      <p:bldP spid="21" grpId="0" animBg="1"/>
      <p:bldP spid="21" grpId="1" animBg="1"/>
      <p:bldP spid="21" grpId="2" animBg="1"/>
      <p:bldP spid="22" grpId="0" animBg="1"/>
      <p:bldP spid="22" grpId="1" animBg="1"/>
      <p:bldP spid="22" grpId="2" animBg="1"/>
      <p:bldP spid="23" grpId="0" animBg="1"/>
      <p:bldP spid="23" grpId="1" animBg="1"/>
      <p:bldP spid="23" grpId="2" animBg="1"/>
      <p:bldP spid="24" grpId="0" animBg="1"/>
      <p:bldP spid="24" grpId="1" animBg="1"/>
      <p:bldP spid="24" grpId="2" animBg="1"/>
      <p:bldP spid="25" grpId="0" animBg="1"/>
      <p:bldP spid="25" grpId="1" animBg="1"/>
      <p:bldP spid="25" grpId="2" animBg="1"/>
      <p:bldP spid="26" grpId="0" animBg="1"/>
      <p:bldP spid="26" grpId="1" animBg="1"/>
      <p:bldP spid="26" grpId="2" animBg="1"/>
      <p:bldP spid="27" grpId="0" animBg="1"/>
      <p:bldP spid="27" grpId="1" animBg="1"/>
      <p:bldP spid="27" grpId="2" animBg="1"/>
      <p:bldP spid="28" grpId="0" animBg="1"/>
      <p:bldP spid="28" grpId="1" animBg="1"/>
      <p:bldP spid="28" grpId="2" animBg="1"/>
      <p:bldP spid="29" grpId="0" animBg="1"/>
      <p:bldP spid="29" grpId="1" animBg="1"/>
      <p:bldP spid="29" grpId="2" animBg="1"/>
      <p:bldP spid="30" grpId="0" animBg="1"/>
      <p:bldP spid="30" grpId="1" animBg="1"/>
      <p:bldP spid="30" grpId="2" animBg="1"/>
      <p:bldP spid="31" grpId="0" animBg="1"/>
      <p:bldP spid="31" grpId="1" animBg="1"/>
      <p:bldP spid="31" grpId="2" animBg="1"/>
      <p:bldP spid="32" grpId="0" animBg="1"/>
      <p:bldP spid="32" grpId="1" animBg="1"/>
      <p:bldP spid="32" grpId="2" animBg="1"/>
      <p:bldP spid="33" grpId="0" animBg="1"/>
      <p:bldP spid="33" grpId="1" animBg="1"/>
      <p:bldP spid="33" grpId="2" animBg="1"/>
      <p:bldP spid="34" grpId="0" animBg="1"/>
      <p:bldP spid="34" grpId="1" animBg="1"/>
      <p:bldP spid="34" grpId="2" animBg="1"/>
      <p:bldP spid="35" grpId="0" animBg="1"/>
      <p:bldP spid="35" grpId="1" animBg="1"/>
      <p:bldP spid="35" grpId="2" animBg="1"/>
      <p:bldP spid="36" grpId="0" animBg="1"/>
      <p:bldP spid="36" grpId="1" animBg="1"/>
      <p:bldP spid="36" grpId="2" animBg="1"/>
      <p:bldP spid="37" grpId="0" animBg="1"/>
      <p:bldP spid="37" grpId="1" animBg="1"/>
      <p:bldP spid="37" grpId="2" animBg="1"/>
      <p:bldP spid="38" grpId="0" animBg="1"/>
      <p:bldP spid="38" grpId="1" animBg="1"/>
      <p:bldP spid="38" grpId="2" animBg="1"/>
      <p:bldP spid="39" grpId="0" animBg="1"/>
      <p:bldP spid="39" grpId="1" animBg="1"/>
      <p:bldP spid="39" grpId="2" animBg="1"/>
      <p:bldP spid="40" grpId="0" animBg="1"/>
      <p:bldP spid="40" grpId="1" animBg="1"/>
      <p:bldP spid="40" grpId="2"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14D118E-677E-4DE2-BE9E-75FAECF5D851}"/>
              </a:ext>
            </a:extLst>
          </p:cNvPr>
          <p:cNvSpPr>
            <a:spLocks noGrp="1"/>
          </p:cNvSpPr>
          <p:nvPr>
            <p:ph type="ctrTitle"/>
          </p:nvPr>
        </p:nvSpPr>
        <p:spPr>
          <a:xfrm>
            <a:off x="685800" y="3031150"/>
            <a:ext cx="5323114" cy="1159800"/>
          </a:xfrm>
        </p:spPr>
        <p:txBody>
          <a:bodyPr/>
          <a:lstStyle/>
          <a:p>
            <a:r>
              <a:rPr lang="en-US" dirty="0"/>
              <a:t>CUDA Memory Model</a:t>
            </a:r>
          </a:p>
        </p:txBody>
      </p:sp>
      <p:sp>
        <p:nvSpPr>
          <p:cNvPr id="7" name="Subtitle 6">
            <a:extLst>
              <a:ext uri="{FF2B5EF4-FFF2-40B4-BE49-F238E27FC236}">
                <a16:creationId xmlns:a16="http://schemas.microsoft.com/office/drawing/2014/main" id="{633DB463-1619-419F-A4DD-6A348F94D5F1}"/>
              </a:ext>
            </a:extLst>
          </p:cNvPr>
          <p:cNvSpPr>
            <a:spLocks noGrp="1"/>
          </p:cNvSpPr>
          <p:nvPr>
            <p:ph type="subTitle" idx="1"/>
          </p:nvPr>
        </p:nvSpPr>
        <p:spPr/>
        <p:txBody>
          <a:bodyPr/>
          <a:lstStyle/>
          <a:p>
            <a:endParaRPr lang="en-US"/>
          </a:p>
        </p:txBody>
      </p:sp>
      <p:sp>
        <p:nvSpPr>
          <p:cNvPr id="4" name="Slide Number Placeholder 3">
            <a:extLst>
              <a:ext uri="{FF2B5EF4-FFF2-40B4-BE49-F238E27FC236}">
                <a16:creationId xmlns:a16="http://schemas.microsoft.com/office/drawing/2014/main" id="{4D306841-7A4D-44A7-BD7B-D4C9387AC7C8}"/>
              </a:ext>
            </a:extLst>
          </p:cNvPr>
          <p:cNvSpPr>
            <a:spLocks noGrp="1"/>
          </p:cNvSpPr>
          <p:nvPr>
            <p:ph type="sldNum" idx="4294967295"/>
          </p:nvPr>
        </p:nvSpPr>
        <p:spPr>
          <a:xfrm>
            <a:off x="0" y="4813300"/>
            <a:ext cx="7956550" cy="330200"/>
          </a:xfrm>
        </p:spPr>
        <p:txBody>
          <a:bodyPr/>
          <a:lstStyle/>
          <a:p>
            <a:pPr marL="0" lvl="0" indent="0">
              <a:spcBef>
                <a:spcPts val="0"/>
              </a:spcBef>
              <a:spcAft>
                <a:spcPts val="0"/>
              </a:spcAft>
              <a:buNone/>
            </a:pPr>
            <a:fld id="{00000000-1234-1234-1234-123412341234}" type="slidenum">
              <a:rPr lang="en" smtClean="0"/>
              <a:t>3</a:t>
            </a:fld>
            <a:endParaRPr lang="en"/>
          </a:p>
        </p:txBody>
      </p:sp>
    </p:spTree>
    <p:extLst>
      <p:ext uri="{BB962C8B-B14F-4D97-AF65-F5344CB8AC3E}">
        <p14:creationId xmlns:p14="http://schemas.microsoft.com/office/powerpoint/2010/main" val="92192975"/>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CUDA Memory Model</a:t>
            </a:r>
          </a:p>
        </p:txBody>
      </p:sp>
      <p:sp>
        <p:nvSpPr>
          <p:cNvPr id="6" name="Text Placeholder 5"/>
          <p:cNvSpPr>
            <a:spLocks noGrp="1"/>
          </p:cNvSpPr>
          <p:nvPr>
            <p:ph type="body" idx="1"/>
          </p:nvPr>
        </p:nvSpPr>
        <p:spPr/>
        <p:txBody>
          <a:bodyPr/>
          <a:lstStyle/>
          <a:p>
            <a:r>
              <a:rPr lang="en-US" dirty="0"/>
              <a:t>In summary</a:t>
            </a:r>
          </a:p>
          <a:p>
            <a:pPr lvl="1">
              <a:buFont typeface="Arial" panose="020B0604020202020204" pitchFamily="34" charset="0"/>
              <a:buChar char="•"/>
            </a:pPr>
            <a:r>
              <a:rPr lang="en-US" dirty="0"/>
              <a:t>Very Fast (2 cycles per read)</a:t>
            </a:r>
          </a:p>
          <a:p>
            <a:pPr lvl="1">
              <a:buFont typeface="Arial" panose="020B0604020202020204" pitchFamily="34" charset="0"/>
              <a:buChar char="•"/>
            </a:pPr>
            <a:r>
              <a:rPr lang="en-US" dirty="0"/>
              <a:t>Divided into banks (32)</a:t>
            </a:r>
          </a:p>
          <a:p>
            <a:pPr lvl="1">
              <a:buFont typeface="Arial" panose="020B0604020202020204" pitchFamily="34" charset="0"/>
              <a:buChar char="•"/>
            </a:pPr>
            <a:r>
              <a:rPr lang="en-US" dirty="0"/>
              <a:t>We don’t want to access the same bank with threads in the same warp (bank conflicts, serialize the reads) unless they all access the same 32 bit address (we can broadcast the value to all the threads)</a:t>
            </a:r>
          </a:p>
          <a:p>
            <a:pPr lvl="1"/>
            <a:r>
              <a:rPr lang="en-US" dirty="0"/>
              <a:t>Very useful if addresses are requested multiple times from global memory (reduce the reads from global memory).</a:t>
            </a:r>
          </a:p>
          <a:p>
            <a:pPr lvl="1"/>
            <a:r>
              <a:rPr lang="en-US" dirty="0"/>
              <a:t>Requires extra manual work, and synchronization between threads in a block</a:t>
            </a:r>
          </a:p>
        </p:txBody>
      </p:sp>
    </p:spTree>
    <p:extLst>
      <p:ext uri="{BB962C8B-B14F-4D97-AF65-F5344CB8AC3E}">
        <p14:creationId xmlns:p14="http://schemas.microsoft.com/office/powerpoint/2010/main" val="98605646"/>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Effect transition="in" filter="fade">
                                      <p:cBhvr>
                                        <p:cTn id="7" dur="500"/>
                                        <p:tgtEl>
                                          <p:spTgt spid="6">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fade">
                                      <p:cBhvr>
                                        <p:cTn id="12" dur="500"/>
                                        <p:tgtEl>
                                          <p:spTgt spid="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3" end="3"/>
                                            </p:txEl>
                                          </p:spTgt>
                                        </p:tgtEl>
                                        <p:attrNameLst>
                                          <p:attrName>style.visibility</p:attrName>
                                        </p:attrNameLst>
                                      </p:cBhvr>
                                      <p:to>
                                        <p:strVal val="visible"/>
                                      </p:to>
                                    </p:set>
                                    <p:animEffect transition="in" filter="fade">
                                      <p:cBhvr>
                                        <p:cTn id="17" dur="500"/>
                                        <p:tgtEl>
                                          <p:spTgt spid="6">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xEl>
                                              <p:pRg st="4" end="4"/>
                                            </p:txEl>
                                          </p:spTgt>
                                        </p:tgtEl>
                                        <p:attrNameLst>
                                          <p:attrName>style.visibility</p:attrName>
                                        </p:attrNameLst>
                                      </p:cBhvr>
                                      <p:to>
                                        <p:strVal val="visible"/>
                                      </p:to>
                                    </p:set>
                                    <p:animEffect transition="in" filter="fade">
                                      <p:cBhvr>
                                        <p:cTn id="22" dur="500"/>
                                        <p:tgtEl>
                                          <p:spTgt spid="6">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animEffect transition="in" filter="fade">
                                      <p:cBhvr>
                                        <p:cTn id="27" dur="500"/>
                                        <p:tgtEl>
                                          <p:spTgt spid="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5" descr="Screen Shot 2016-02-08 at 10.15.58 PM.png">
            <a:extLst>
              <a:ext uri="{FF2B5EF4-FFF2-40B4-BE49-F238E27FC236}">
                <a16:creationId xmlns:a16="http://schemas.microsoft.com/office/drawing/2014/main" id="{408527C8-7A32-474E-952A-4E660EF7C6A4}"/>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bwMode="auto">
          <a:xfrm>
            <a:off x="5769673" y="1598655"/>
            <a:ext cx="2928443" cy="320896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sp>
        <p:nvSpPr>
          <p:cNvPr id="4" name="Title 3"/>
          <p:cNvSpPr>
            <a:spLocks noGrp="1"/>
          </p:cNvSpPr>
          <p:nvPr>
            <p:ph type="title"/>
          </p:nvPr>
        </p:nvSpPr>
        <p:spPr/>
        <p:txBody>
          <a:bodyPr/>
          <a:lstStyle/>
          <a:p>
            <a:r>
              <a:rPr lang="en-US" dirty="0"/>
              <a:t>CUDA Memory Model</a:t>
            </a:r>
          </a:p>
        </p:txBody>
      </p:sp>
      <p:sp>
        <p:nvSpPr>
          <p:cNvPr id="6" name="Text Placeholder 5"/>
          <p:cNvSpPr>
            <a:spLocks noGrp="1"/>
          </p:cNvSpPr>
          <p:nvPr>
            <p:ph type="body" idx="1"/>
          </p:nvPr>
        </p:nvSpPr>
        <p:spPr/>
        <p:txBody>
          <a:bodyPr/>
          <a:lstStyle/>
          <a:p>
            <a:r>
              <a:rPr lang="en-US" dirty="0"/>
              <a:t>Caches</a:t>
            </a:r>
          </a:p>
          <a:p>
            <a:pPr lvl="1"/>
            <a:r>
              <a:rPr lang="en-US" dirty="0"/>
              <a:t>Non-programmable memory</a:t>
            </a:r>
          </a:p>
          <a:p>
            <a:pPr lvl="1"/>
            <a:r>
              <a:rPr lang="en-US" dirty="0"/>
              <a:t>Four types of caches:</a:t>
            </a:r>
          </a:p>
          <a:p>
            <a:pPr lvl="2"/>
            <a:r>
              <a:rPr lang="en-US" dirty="0"/>
              <a:t>L1 cache</a:t>
            </a:r>
          </a:p>
          <a:p>
            <a:pPr lvl="2"/>
            <a:r>
              <a:rPr lang="en-US" dirty="0"/>
              <a:t>L2 cache</a:t>
            </a:r>
          </a:p>
          <a:p>
            <a:pPr lvl="2"/>
            <a:r>
              <a:rPr lang="en-US" dirty="0"/>
              <a:t>Read-only constant memory</a:t>
            </a:r>
          </a:p>
          <a:p>
            <a:pPr lvl="2"/>
            <a:r>
              <a:rPr lang="en-US" dirty="0"/>
              <a:t>Read-only texture memory</a:t>
            </a:r>
          </a:p>
          <a:p>
            <a:pPr lvl="1"/>
            <a:endParaRPr lang="en-US" dirty="0"/>
          </a:p>
        </p:txBody>
      </p:sp>
      <p:sp>
        <p:nvSpPr>
          <p:cNvPr id="8" name="Rectangle 7"/>
          <p:cNvSpPr/>
          <p:nvPr/>
        </p:nvSpPr>
        <p:spPr>
          <a:xfrm>
            <a:off x="6296836" y="3141705"/>
            <a:ext cx="1874116" cy="222422"/>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defRPr/>
            </a:pPr>
            <a:endParaRPr lang="en-US" sz="1350" kern="1200">
              <a:solidFill>
                <a:srgbClr val="FFFFFF"/>
              </a:solidFill>
              <a:latin typeface="Century Schoolbook" panose="02040604050505020304"/>
            </a:endParaRPr>
          </a:p>
        </p:txBody>
      </p:sp>
    </p:spTree>
    <p:extLst>
      <p:ext uri="{BB962C8B-B14F-4D97-AF65-F5344CB8AC3E}">
        <p14:creationId xmlns:p14="http://schemas.microsoft.com/office/powerpoint/2010/main" val="916230477"/>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animEffect transition="in" filter="fade">
                                      <p:cBhvr>
                                        <p:cTn id="15" dur="500"/>
                                        <p:tgtEl>
                                          <p:spTgt spid="6">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6">
                                            <p:txEl>
                                              <p:pRg st="2" end="2"/>
                                            </p:txEl>
                                          </p:spTgt>
                                        </p:tgtEl>
                                        <p:attrNameLst>
                                          <p:attrName>style.visibility</p:attrName>
                                        </p:attrNameLst>
                                      </p:cBhvr>
                                      <p:to>
                                        <p:strVal val="visible"/>
                                      </p:to>
                                    </p:set>
                                    <p:animEffect transition="in" filter="fade">
                                      <p:cBhvr>
                                        <p:cTn id="20" dur="500"/>
                                        <p:tgtEl>
                                          <p:spTgt spid="6">
                                            <p:txEl>
                                              <p:pRg st="2" end="2"/>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6">
                                            <p:txEl>
                                              <p:pRg st="3" end="3"/>
                                            </p:txEl>
                                          </p:spTgt>
                                        </p:tgtEl>
                                        <p:attrNameLst>
                                          <p:attrName>style.visibility</p:attrName>
                                        </p:attrNameLst>
                                      </p:cBhvr>
                                      <p:to>
                                        <p:strVal val="visible"/>
                                      </p:to>
                                    </p:set>
                                    <p:animEffect transition="in" filter="fade">
                                      <p:cBhvr>
                                        <p:cTn id="23" dur="500"/>
                                        <p:tgtEl>
                                          <p:spTgt spid="6">
                                            <p:txEl>
                                              <p:pRg st="3" end="3"/>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6">
                                            <p:txEl>
                                              <p:pRg st="4" end="4"/>
                                            </p:txEl>
                                          </p:spTgt>
                                        </p:tgtEl>
                                        <p:attrNameLst>
                                          <p:attrName>style.visibility</p:attrName>
                                        </p:attrNameLst>
                                      </p:cBhvr>
                                      <p:to>
                                        <p:strVal val="visible"/>
                                      </p:to>
                                    </p:set>
                                    <p:animEffect transition="in" filter="fade">
                                      <p:cBhvr>
                                        <p:cTn id="26" dur="500"/>
                                        <p:tgtEl>
                                          <p:spTgt spid="6">
                                            <p:txEl>
                                              <p:pRg st="4" end="4"/>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6">
                                            <p:txEl>
                                              <p:pRg st="5" end="5"/>
                                            </p:txEl>
                                          </p:spTgt>
                                        </p:tgtEl>
                                        <p:attrNameLst>
                                          <p:attrName>style.visibility</p:attrName>
                                        </p:attrNameLst>
                                      </p:cBhvr>
                                      <p:to>
                                        <p:strVal val="visible"/>
                                      </p:to>
                                    </p:set>
                                    <p:animEffect transition="in" filter="fade">
                                      <p:cBhvr>
                                        <p:cTn id="29" dur="500"/>
                                        <p:tgtEl>
                                          <p:spTgt spid="6">
                                            <p:txEl>
                                              <p:pRg st="5" end="5"/>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6">
                                            <p:txEl>
                                              <p:pRg st="6" end="6"/>
                                            </p:txEl>
                                          </p:spTgt>
                                        </p:tgtEl>
                                        <p:attrNameLst>
                                          <p:attrName>style.visibility</p:attrName>
                                        </p:attrNameLst>
                                      </p:cBhvr>
                                      <p:to>
                                        <p:strVal val="visible"/>
                                      </p:to>
                                    </p:set>
                                    <p:animEffect transition="in" filter="fade">
                                      <p:cBhvr>
                                        <p:cTn id="32"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5" descr="Screen Shot 2016-02-08 at 10.15.58 PM.png">
            <a:extLst>
              <a:ext uri="{FF2B5EF4-FFF2-40B4-BE49-F238E27FC236}">
                <a16:creationId xmlns:a16="http://schemas.microsoft.com/office/drawing/2014/main" id="{408527C8-7A32-474E-952A-4E660EF7C6A4}"/>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bwMode="auto">
          <a:xfrm>
            <a:off x="5769673" y="1598655"/>
            <a:ext cx="2928443" cy="320896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sp>
        <p:nvSpPr>
          <p:cNvPr id="4" name="Title 3"/>
          <p:cNvSpPr>
            <a:spLocks noGrp="1"/>
          </p:cNvSpPr>
          <p:nvPr>
            <p:ph type="title"/>
          </p:nvPr>
        </p:nvSpPr>
        <p:spPr/>
        <p:txBody>
          <a:bodyPr/>
          <a:lstStyle/>
          <a:p>
            <a:r>
              <a:rPr lang="en-US" dirty="0"/>
              <a:t>CUDA Memory Model</a:t>
            </a:r>
          </a:p>
        </p:txBody>
      </p:sp>
      <p:sp>
        <p:nvSpPr>
          <p:cNvPr id="6" name="Text Placeholder 5"/>
          <p:cNvSpPr>
            <a:spLocks noGrp="1"/>
          </p:cNvSpPr>
          <p:nvPr>
            <p:ph type="body" idx="1"/>
          </p:nvPr>
        </p:nvSpPr>
        <p:spPr>
          <a:xfrm>
            <a:off x="-125" y="1352327"/>
            <a:ext cx="5456046" cy="3123073"/>
          </a:xfrm>
        </p:spPr>
        <p:txBody>
          <a:bodyPr/>
          <a:lstStyle/>
          <a:p>
            <a:r>
              <a:rPr lang="en-US" dirty="0"/>
              <a:t>Caches</a:t>
            </a:r>
          </a:p>
          <a:p>
            <a:pPr lvl="1"/>
            <a:r>
              <a:rPr lang="en-US" dirty="0"/>
              <a:t>One L1 per-SM</a:t>
            </a:r>
          </a:p>
          <a:p>
            <a:pPr lvl="1"/>
            <a:r>
              <a:rPr lang="en-US" dirty="0"/>
              <a:t>One L2 for all SMs</a:t>
            </a:r>
          </a:p>
          <a:p>
            <a:pPr lvl="1"/>
            <a:r>
              <a:rPr lang="en-US" dirty="0"/>
              <a:t>L1 and L2 store data for local and global memory (that includes register spills)</a:t>
            </a:r>
          </a:p>
          <a:p>
            <a:pPr lvl="1"/>
            <a:r>
              <a:rPr lang="en-US" dirty="0"/>
              <a:t>GPUs like Kepler can configure that reads are cached in L1 and L2, or just L2 (default)</a:t>
            </a:r>
          </a:p>
          <a:p>
            <a:pPr lvl="1"/>
            <a:r>
              <a:rPr lang="en-US" dirty="0"/>
              <a:t>Memory store operations cannot be cached</a:t>
            </a:r>
          </a:p>
          <a:p>
            <a:pPr lvl="1"/>
            <a:endParaRPr lang="en-US" dirty="0"/>
          </a:p>
        </p:txBody>
      </p:sp>
      <p:sp>
        <p:nvSpPr>
          <p:cNvPr id="8" name="Rectangle 7"/>
          <p:cNvSpPr/>
          <p:nvPr/>
        </p:nvSpPr>
        <p:spPr>
          <a:xfrm>
            <a:off x="6296836" y="3141705"/>
            <a:ext cx="1874116" cy="222422"/>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defRPr/>
            </a:pPr>
            <a:endParaRPr lang="en-US" sz="1350" kern="1200">
              <a:solidFill>
                <a:srgbClr val="FFFFFF"/>
              </a:solidFill>
              <a:latin typeface="Century Schoolbook" panose="02040604050505020304"/>
            </a:endParaRPr>
          </a:p>
        </p:txBody>
      </p:sp>
    </p:spTree>
    <p:extLst>
      <p:ext uri="{BB962C8B-B14F-4D97-AF65-F5344CB8AC3E}">
        <p14:creationId xmlns:p14="http://schemas.microsoft.com/office/powerpoint/2010/main" val="137977194"/>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5" descr="Screen Shot 2016-02-08 at 10.15.58 PM.png">
            <a:extLst>
              <a:ext uri="{FF2B5EF4-FFF2-40B4-BE49-F238E27FC236}">
                <a16:creationId xmlns:a16="http://schemas.microsoft.com/office/drawing/2014/main" id="{09A4FFBD-78C1-490A-ABC2-6A8EB9EA7726}"/>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bwMode="auto">
          <a:xfrm>
            <a:off x="5769673" y="1598655"/>
            <a:ext cx="2928443" cy="320896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sp>
        <p:nvSpPr>
          <p:cNvPr id="4" name="Title 3"/>
          <p:cNvSpPr>
            <a:spLocks noGrp="1"/>
          </p:cNvSpPr>
          <p:nvPr>
            <p:ph type="title"/>
          </p:nvPr>
        </p:nvSpPr>
        <p:spPr/>
        <p:txBody>
          <a:bodyPr/>
          <a:lstStyle/>
          <a:p>
            <a:r>
              <a:rPr lang="en-US" dirty="0"/>
              <a:t>CUDA Memory Model</a:t>
            </a:r>
          </a:p>
        </p:txBody>
      </p:sp>
      <p:sp>
        <p:nvSpPr>
          <p:cNvPr id="6" name="Text Placeholder 5"/>
          <p:cNvSpPr>
            <a:spLocks noGrp="1"/>
          </p:cNvSpPr>
          <p:nvPr>
            <p:ph type="body" idx="1"/>
          </p:nvPr>
        </p:nvSpPr>
        <p:spPr>
          <a:xfrm>
            <a:off x="-125" y="1352327"/>
            <a:ext cx="5478906" cy="3123073"/>
          </a:xfrm>
        </p:spPr>
        <p:txBody>
          <a:bodyPr/>
          <a:lstStyle/>
          <a:p>
            <a:r>
              <a:rPr lang="en-US" dirty="0"/>
              <a:t>Constant Memory</a:t>
            </a:r>
          </a:p>
          <a:p>
            <a:pPr lvl="1"/>
            <a:r>
              <a:rPr lang="en-US" dirty="0"/>
              <a:t>Read-only and resides on device memory</a:t>
            </a:r>
          </a:p>
          <a:p>
            <a:pPr lvl="1"/>
            <a:r>
              <a:rPr lang="en-US" dirty="0"/>
              <a:t>It has its own separate cache</a:t>
            </a:r>
          </a:p>
          <a:p>
            <a:pPr lvl="1"/>
            <a:r>
              <a:rPr lang="en-US" dirty="0"/>
              <a:t>It has to be declared on a global scope outside of the kernel</a:t>
            </a:r>
          </a:p>
          <a:p>
            <a:pPr lvl="1"/>
            <a:r>
              <a:rPr lang="en-US" dirty="0"/>
              <a:t>Limited resource: 64K for all compute capabilities</a:t>
            </a:r>
          </a:p>
          <a:p>
            <a:pPr lvl="1"/>
            <a:r>
              <a:rPr lang="en-US" dirty="0"/>
              <a:t>Use attribute: __constant__</a:t>
            </a:r>
          </a:p>
          <a:p>
            <a:pPr lvl="1"/>
            <a:endParaRPr lang="en-US" dirty="0"/>
          </a:p>
          <a:p>
            <a:pPr lvl="1"/>
            <a:endParaRPr lang="en-US" dirty="0"/>
          </a:p>
        </p:txBody>
      </p:sp>
      <p:sp>
        <p:nvSpPr>
          <p:cNvPr id="8" name="Rectangle 7"/>
          <p:cNvSpPr/>
          <p:nvPr/>
        </p:nvSpPr>
        <p:spPr>
          <a:xfrm>
            <a:off x="6296836" y="4049926"/>
            <a:ext cx="2401280" cy="366071"/>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defRPr/>
            </a:pPr>
            <a:endParaRPr lang="en-US" sz="1350" kern="1200">
              <a:solidFill>
                <a:srgbClr val="FFFFFF"/>
              </a:solidFill>
              <a:latin typeface="Century Schoolbook" panose="02040604050505020304"/>
            </a:endParaRPr>
          </a:p>
        </p:txBody>
      </p:sp>
    </p:spTree>
    <p:extLst>
      <p:ext uri="{BB962C8B-B14F-4D97-AF65-F5344CB8AC3E}">
        <p14:creationId xmlns:p14="http://schemas.microsoft.com/office/powerpoint/2010/main" val="1300716549"/>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animEffect transition="in" filter="fade">
                                      <p:cBhvr>
                                        <p:cTn id="15" dur="500"/>
                                        <p:tgtEl>
                                          <p:spTgt spid="6">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6">
                                            <p:txEl>
                                              <p:pRg st="2" end="2"/>
                                            </p:txEl>
                                          </p:spTgt>
                                        </p:tgtEl>
                                        <p:attrNameLst>
                                          <p:attrName>style.visibility</p:attrName>
                                        </p:attrNameLst>
                                      </p:cBhvr>
                                      <p:to>
                                        <p:strVal val="visible"/>
                                      </p:to>
                                    </p:set>
                                    <p:animEffect transition="in" filter="fade">
                                      <p:cBhvr>
                                        <p:cTn id="20" dur="500"/>
                                        <p:tgtEl>
                                          <p:spTgt spid="6">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6">
                                            <p:txEl>
                                              <p:pRg st="3" end="3"/>
                                            </p:txEl>
                                          </p:spTgt>
                                        </p:tgtEl>
                                        <p:attrNameLst>
                                          <p:attrName>style.visibility</p:attrName>
                                        </p:attrNameLst>
                                      </p:cBhvr>
                                      <p:to>
                                        <p:strVal val="visible"/>
                                      </p:to>
                                    </p:set>
                                    <p:animEffect transition="in" filter="fade">
                                      <p:cBhvr>
                                        <p:cTn id="25" dur="500"/>
                                        <p:tgtEl>
                                          <p:spTgt spid="6">
                                            <p:txEl>
                                              <p:pRg st="3" end="3"/>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6">
                                            <p:txEl>
                                              <p:pRg st="4" end="4"/>
                                            </p:txEl>
                                          </p:spTgt>
                                        </p:tgtEl>
                                        <p:attrNameLst>
                                          <p:attrName>style.visibility</p:attrName>
                                        </p:attrNameLst>
                                      </p:cBhvr>
                                      <p:to>
                                        <p:strVal val="visible"/>
                                      </p:to>
                                    </p:set>
                                    <p:animEffect transition="in" filter="fade">
                                      <p:cBhvr>
                                        <p:cTn id="30" dur="500"/>
                                        <p:tgtEl>
                                          <p:spTgt spid="6">
                                            <p:txEl>
                                              <p:pRg st="4" end="4"/>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6">
                                            <p:txEl>
                                              <p:pRg st="5" end="5"/>
                                            </p:txEl>
                                          </p:spTgt>
                                        </p:tgtEl>
                                        <p:attrNameLst>
                                          <p:attrName>style.visibility</p:attrName>
                                        </p:attrNameLst>
                                      </p:cBhvr>
                                      <p:to>
                                        <p:strVal val="visible"/>
                                      </p:to>
                                    </p:set>
                                    <p:animEffect transition="in" filter="fade">
                                      <p:cBhvr>
                                        <p:cTn id="35" dur="500"/>
                                        <p:tgtEl>
                                          <p:spTgt spid="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CUDA Memory Model</a:t>
            </a:r>
          </a:p>
        </p:txBody>
      </p:sp>
      <p:sp>
        <p:nvSpPr>
          <p:cNvPr id="6" name="Text Placeholder 5"/>
          <p:cNvSpPr>
            <a:spLocks noGrp="1"/>
          </p:cNvSpPr>
          <p:nvPr>
            <p:ph type="body" idx="1"/>
          </p:nvPr>
        </p:nvSpPr>
        <p:spPr>
          <a:xfrm>
            <a:off x="-125" y="1352327"/>
            <a:ext cx="6240906" cy="3123073"/>
          </a:xfrm>
        </p:spPr>
        <p:txBody>
          <a:bodyPr/>
          <a:lstStyle/>
          <a:p>
            <a:r>
              <a:rPr lang="en-US" dirty="0"/>
              <a:t>Constant Memory</a:t>
            </a:r>
          </a:p>
          <a:p>
            <a:pPr lvl="1"/>
            <a:r>
              <a:rPr lang="en-US" dirty="0"/>
              <a:t>Host has to initialize it:</a:t>
            </a:r>
          </a:p>
          <a:p>
            <a:pPr lvl="1"/>
            <a:endParaRPr lang="en-US" dirty="0"/>
          </a:p>
          <a:p>
            <a:pPr lvl="1"/>
            <a:r>
              <a:rPr lang="en-US" dirty="0"/>
              <a:t>It performs better when all threads in a warp access the same memory address</a:t>
            </a:r>
          </a:p>
          <a:p>
            <a:pPr lvl="1"/>
            <a:r>
              <a:rPr lang="en-US" b="1" dirty="0"/>
              <a:t>DON’T USE IT </a:t>
            </a:r>
            <a:r>
              <a:rPr lang="en-US" dirty="0"/>
              <a:t>if all threads in a warp access different memory addresses and is only accessed once</a:t>
            </a:r>
          </a:p>
          <a:p>
            <a:pPr lvl="1"/>
            <a:r>
              <a:rPr lang="en-US" dirty="0"/>
              <a:t>The variables in constant memory don’t have to be declared in the kernel invocation</a:t>
            </a:r>
          </a:p>
          <a:p>
            <a:pPr lvl="1"/>
            <a:endParaRPr lang="en-US" dirty="0"/>
          </a:p>
        </p:txBody>
      </p:sp>
      <p:sp>
        <p:nvSpPr>
          <p:cNvPr id="9" name="Rectangle 8"/>
          <p:cNvSpPr/>
          <p:nvPr/>
        </p:nvSpPr>
        <p:spPr>
          <a:xfrm>
            <a:off x="238576" y="2063919"/>
            <a:ext cx="5541415" cy="507831"/>
          </a:xfrm>
          <a:prstGeom prst="rect">
            <a:avLst/>
          </a:prstGeom>
        </p:spPr>
        <p:txBody>
          <a:bodyPr wrap="square">
            <a:spAutoFit/>
          </a:bodyPr>
          <a:lstStyle/>
          <a:p>
            <a:pPr indent="-250031" defTabSz="342900">
              <a:buClrTx/>
              <a:defRPr/>
            </a:pPr>
            <a:r>
              <a:rPr lang="en-US" altLang="en-US" sz="1350" kern="1200" dirty="0" err="1">
                <a:latin typeface="Courier New" panose="02070309020205020404" pitchFamily="49" charset="0"/>
                <a:ea typeface="Times" panose="02020603050405020304" pitchFamily="18" charset="0"/>
                <a:cs typeface="Courier New" panose="02070309020205020404" pitchFamily="49" charset="0"/>
                <a:sym typeface="Times" panose="02020603050405020304" pitchFamily="18" charset="0"/>
              </a:rPr>
              <a:t>cudaError_t</a:t>
            </a:r>
            <a:r>
              <a:rPr lang="en-US" altLang="en-US" sz="1350" kern="1200" dirty="0">
                <a:latin typeface="Courier New" panose="02070309020205020404" pitchFamily="49" charset="0"/>
                <a:ea typeface="Times" panose="02020603050405020304" pitchFamily="18" charset="0"/>
                <a:cs typeface="Courier New" panose="02070309020205020404" pitchFamily="49" charset="0"/>
                <a:sym typeface="Times" panose="02020603050405020304" pitchFamily="18" charset="0"/>
              </a:rPr>
              <a:t> </a:t>
            </a:r>
            <a:r>
              <a:rPr lang="en-US" altLang="en-US" sz="1350" kern="1200" dirty="0" err="1">
                <a:latin typeface="Courier New" panose="02070309020205020404" pitchFamily="49" charset="0"/>
                <a:ea typeface="Times" panose="02020603050405020304" pitchFamily="18" charset="0"/>
                <a:cs typeface="Courier New" panose="02070309020205020404" pitchFamily="49" charset="0"/>
                <a:sym typeface="Times" panose="02020603050405020304" pitchFamily="18" charset="0"/>
              </a:rPr>
              <a:t>cudaMemcpyToSymbol</a:t>
            </a:r>
            <a:r>
              <a:rPr lang="en-US" altLang="en-US" sz="1350" kern="1200" dirty="0">
                <a:latin typeface="Courier New" panose="02070309020205020404" pitchFamily="49" charset="0"/>
                <a:ea typeface="Times" panose="02020603050405020304" pitchFamily="18" charset="0"/>
                <a:cs typeface="Courier New" panose="02070309020205020404" pitchFamily="49" charset="0"/>
                <a:sym typeface="Times" panose="02020603050405020304" pitchFamily="18" charset="0"/>
              </a:rPr>
              <a:t>(</a:t>
            </a:r>
            <a:r>
              <a:rPr lang="en-US" altLang="en-US" sz="1350" kern="1200" dirty="0" err="1">
                <a:latin typeface="Courier New" panose="02070309020205020404" pitchFamily="49" charset="0"/>
                <a:ea typeface="Times" panose="02020603050405020304" pitchFamily="18" charset="0"/>
                <a:cs typeface="Courier New" panose="02070309020205020404" pitchFamily="49" charset="0"/>
                <a:sym typeface="Times" panose="02020603050405020304" pitchFamily="18" charset="0"/>
              </a:rPr>
              <a:t>const</a:t>
            </a:r>
            <a:r>
              <a:rPr lang="en-US" altLang="en-US" sz="1350" kern="1200" dirty="0">
                <a:latin typeface="Courier New" panose="02070309020205020404" pitchFamily="49" charset="0"/>
                <a:ea typeface="Times" panose="02020603050405020304" pitchFamily="18" charset="0"/>
                <a:cs typeface="Courier New" panose="02070309020205020404" pitchFamily="49" charset="0"/>
                <a:sym typeface="Times" panose="02020603050405020304" pitchFamily="18" charset="0"/>
              </a:rPr>
              <a:t> void* symbol, </a:t>
            </a:r>
            <a:r>
              <a:rPr lang="en-US" altLang="en-US" sz="1350" kern="1200" dirty="0" err="1">
                <a:latin typeface="Courier New" panose="02070309020205020404" pitchFamily="49" charset="0"/>
                <a:ea typeface="Times" panose="02020603050405020304" pitchFamily="18" charset="0"/>
                <a:cs typeface="Courier New" panose="02070309020205020404" pitchFamily="49" charset="0"/>
                <a:sym typeface="Times" panose="02020603050405020304" pitchFamily="18" charset="0"/>
              </a:rPr>
              <a:t>const</a:t>
            </a:r>
            <a:r>
              <a:rPr lang="en-US" altLang="en-US" sz="1350" kern="1200" dirty="0">
                <a:latin typeface="Courier New" panose="02070309020205020404" pitchFamily="49" charset="0"/>
                <a:ea typeface="Times" panose="02020603050405020304" pitchFamily="18" charset="0"/>
                <a:cs typeface="Courier New" panose="02070309020205020404" pitchFamily="49" charset="0"/>
                <a:sym typeface="Times" panose="02020603050405020304" pitchFamily="18" charset="0"/>
              </a:rPr>
              <a:t> void* </a:t>
            </a:r>
            <a:r>
              <a:rPr lang="en-US" altLang="en-US" sz="1350" kern="1200" dirty="0" err="1">
                <a:latin typeface="Courier New" panose="02070309020205020404" pitchFamily="49" charset="0"/>
                <a:ea typeface="Times" panose="02020603050405020304" pitchFamily="18" charset="0"/>
                <a:cs typeface="Courier New" panose="02070309020205020404" pitchFamily="49" charset="0"/>
                <a:sym typeface="Times" panose="02020603050405020304" pitchFamily="18" charset="0"/>
              </a:rPr>
              <a:t>src</a:t>
            </a:r>
            <a:r>
              <a:rPr lang="en-US" altLang="en-US" sz="1350" kern="1200" dirty="0">
                <a:latin typeface="Courier New" panose="02070309020205020404" pitchFamily="49" charset="0"/>
                <a:ea typeface="Times" panose="02020603050405020304" pitchFamily="18" charset="0"/>
                <a:cs typeface="Courier New" panose="02070309020205020404" pitchFamily="49" charset="0"/>
                <a:sym typeface="Times" panose="02020603050405020304" pitchFamily="18" charset="0"/>
              </a:rPr>
              <a:t>, </a:t>
            </a:r>
            <a:r>
              <a:rPr lang="en-US" altLang="en-US" sz="1350" kern="1200" dirty="0" err="1">
                <a:latin typeface="Courier New" panose="02070309020205020404" pitchFamily="49" charset="0"/>
                <a:ea typeface="Times" panose="02020603050405020304" pitchFamily="18" charset="0"/>
                <a:cs typeface="Courier New" panose="02070309020205020404" pitchFamily="49" charset="0"/>
                <a:sym typeface="Times" panose="02020603050405020304" pitchFamily="18" charset="0"/>
              </a:rPr>
              <a:t>size_t</a:t>
            </a:r>
            <a:r>
              <a:rPr lang="en-US" altLang="en-US" sz="1350" kern="1200" dirty="0">
                <a:latin typeface="Courier New" panose="02070309020205020404" pitchFamily="49" charset="0"/>
                <a:ea typeface="Times" panose="02020603050405020304" pitchFamily="18" charset="0"/>
                <a:cs typeface="Courier New" panose="02070309020205020404" pitchFamily="49" charset="0"/>
                <a:sym typeface="Times" panose="02020603050405020304" pitchFamily="18" charset="0"/>
              </a:rPr>
              <a:t> count); </a:t>
            </a:r>
          </a:p>
        </p:txBody>
      </p:sp>
      <p:pic>
        <p:nvPicPr>
          <p:cNvPr id="7" name="Content Placeholder 4"/>
          <p:cNvPicPr>
            <a:picLocks noChangeAspect="1"/>
          </p:cNvPicPr>
          <p:nvPr/>
        </p:nvPicPr>
        <p:blipFill>
          <a:blip r:embed="rId3">
            <a:extLst>
              <a:ext uri="{BEBA8EAE-BF5A-486C-A8C5-ECC9F3942E4B}">
                <a14:imgProps xmlns:a14="http://schemas.microsoft.com/office/drawing/2010/main">
                  <a14:imgLayer r:embed="rId4">
                    <a14:imgEffect>
                      <a14:sharpenSoften amount="25000"/>
                    </a14:imgEffect>
                    <a14:imgEffect>
                      <a14:saturation sat="0"/>
                    </a14:imgEffect>
                    <a14:imgEffect>
                      <a14:brightnessContrast contrast="20000"/>
                    </a14:imgEffect>
                  </a14:imgLayer>
                </a14:imgProps>
              </a:ext>
            </a:extLst>
          </a:blip>
          <a:stretch>
            <a:fillRect/>
          </a:stretch>
        </p:blipFill>
        <p:spPr>
          <a:xfrm>
            <a:off x="6018692" y="3372863"/>
            <a:ext cx="2906960" cy="1097795"/>
          </a:xfrm>
          <a:prstGeom prst="rect">
            <a:avLst/>
          </a:prstGeom>
        </p:spPr>
      </p:pic>
      <p:pic>
        <p:nvPicPr>
          <p:cNvPr id="8" name="Content Placeholder 3"/>
          <p:cNvPicPr>
            <a:picLocks noChangeAspect="1"/>
          </p:cNvPicPr>
          <p:nvPr/>
        </p:nvPicPr>
        <p:blipFill>
          <a:blip r:embed="rId5">
            <a:extLst>
              <a:ext uri="{BEBA8EAE-BF5A-486C-A8C5-ECC9F3942E4B}">
                <a14:imgProps xmlns:a14="http://schemas.microsoft.com/office/drawing/2010/main">
                  <a14:imgLayer r:embed="rId6">
                    <a14:imgEffect>
                      <a14:sharpenSoften amount="50000"/>
                    </a14:imgEffect>
                  </a14:imgLayer>
                </a14:imgProps>
              </a:ext>
            </a:extLst>
          </a:blip>
          <a:stretch>
            <a:fillRect/>
          </a:stretch>
        </p:blipFill>
        <p:spPr>
          <a:xfrm>
            <a:off x="6018692" y="2004830"/>
            <a:ext cx="2257425" cy="1350169"/>
          </a:xfrm>
          <a:prstGeom prst="rect">
            <a:avLst/>
          </a:prstGeom>
        </p:spPr>
      </p:pic>
    </p:spTree>
    <p:extLst>
      <p:ext uri="{BB962C8B-B14F-4D97-AF65-F5344CB8AC3E}">
        <p14:creationId xmlns:p14="http://schemas.microsoft.com/office/powerpoint/2010/main" val="3518018490"/>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6">
                                            <p:txEl>
                                              <p:pRg st="3" end="3"/>
                                            </p:txEl>
                                          </p:spTgt>
                                        </p:tgtEl>
                                        <p:attrNameLst>
                                          <p:attrName>style.visibility</p:attrName>
                                        </p:attrNameLst>
                                      </p:cBhvr>
                                      <p:to>
                                        <p:strVal val="visible"/>
                                      </p:to>
                                    </p:set>
                                    <p:animEffect transition="in" filter="fade">
                                      <p:cBhvr>
                                        <p:cTn id="18" dur="500"/>
                                        <p:tgtEl>
                                          <p:spTgt spid="6">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animEffect transition="in" filter="fade">
                                      <p:cBhvr>
                                        <p:cTn id="23" dur="500"/>
                                        <p:tgtEl>
                                          <p:spTgt spid="6">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6">
                                            <p:txEl>
                                              <p:pRg st="5" end="5"/>
                                            </p:txEl>
                                          </p:spTgt>
                                        </p:tgtEl>
                                        <p:attrNameLst>
                                          <p:attrName>style.visibility</p:attrName>
                                        </p:attrNameLst>
                                      </p:cBhvr>
                                      <p:to>
                                        <p:strVal val="visible"/>
                                      </p:to>
                                    </p:set>
                                    <p:animEffect transition="in" filter="fade">
                                      <p:cBhvr>
                                        <p:cTn id="28" dur="500"/>
                                        <p:tgtEl>
                                          <p:spTgt spid="6">
                                            <p:txEl>
                                              <p:pRg st="5" end="5"/>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fade">
                                      <p:cBhvr>
                                        <p:cTn id="33" dur="500"/>
                                        <p:tgtEl>
                                          <p:spTgt spid="8"/>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7"/>
                                        </p:tgtEl>
                                        <p:attrNameLst>
                                          <p:attrName>style.visibility</p:attrName>
                                        </p:attrNameLst>
                                      </p:cBhvr>
                                      <p:to>
                                        <p:strVal val="visible"/>
                                      </p:to>
                                    </p:set>
                                    <p:animEffect transition="in" filter="fade">
                                      <p:cBhvr>
                                        <p:cTn id="3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CUDA Memory Model</a:t>
            </a:r>
          </a:p>
        </p:txBody>
      </p:sp>
      <p:sp>
        <p:nvSpPr>
          <p:cNvPr id="6" name="Text Placeholder 5"/>
          <p:cNvSpPr>
            <a:spLocks noGrp="1"/>
          </p:cNvSpPr>
          <p:nvPr>
            <p:ph type="body" idx="1"/>
          </p:nvPr>
        </p:nvSpPr>
        <p:spPr/>
        <p:txBody>
          <a:bodyPr/>
          <a:lstStyle/>
          <a:p>
            <a:r>
              <a:rPr lang="en-US" dirty="0"/>
              <a:t>Constant Memory</a:t>
            </a:r>
          </a:p>
          <a:p>
            <a:pPr lvl="1">
              <a:lnSpc>
                <a:spcPct val="100000"/>
              </a:lnSpc>
            </a:pPr>
            <a:r>
              <a:rPr lang="en-US" dirty="0"/>
              <a:t>Performance Considerations</a:t>
            </a:r>
          </a:p>
          <a:p>
            <a:pPr lvl="2">
              <a:lnSpc>
                <a:spcPct val="100000"/>
              </a:lnSpc>
            </a:pPr>
            <a:r>
              <a:rPr lang="en-US" dirty="0"/>
              <a:t>Declaring memory as constant constrains the usage to read-only</a:t>
            </a:r>
          </a:p>
          <a:p>
            <a:pPr lvl="2">
              <a:lnSpc>
                <a:spcPct val="100000"/>
              </a:lnSpc>
            </a:pPr>
            <a:r>
              <a:rPr lang="en-US" dirty="0"/>
              <a:t>Reading from constant memory can conserve memory bandwidth when compared to reading the same data from global memory.</a:t>
            </a:r>
          </a:p>
          <a:p>
            <a:pPr lvl="2">
              <a:lnSpc>
                <a:spcPct val="100000"/>
              </a:lnSpc>
            </a:pPr>
            <a:r>
              <a:rPr lang="en-US" dirty="0"/>
              <a:t>There are 2 reasons why reading from 64 KB constant memory saves bandwidth:</a:t>
            </a:r>
          </a:p>
          <a:p>
            <a:pPr lvl="3">
              <a:lnSpc>
                <a:spcPct val="100000"/>
              </a:lnSpc>
            </a:pPr>
            <a:r>
              <a:rPr lang="en-US" dirty="0"/>
              <a:t>A single read from constant memory can be broadcasted to other threads, effectively saving up to 15 reads.</a:t>
            </a:r>
          </a:p>
          <a:p>
            <a:pPr lvl="3">
              <a:lnSpc>
                <a:spcPct val="100000"/>
              </a:lnSpc>
            </a:pPr>
            <a:r>
              <a:rPr lang="en-US" dirty="0"/>
              <a:t>Constant memory is cached, so consecutive read of the same address will not incur any additional memory traffic.</a:t>
            </a:r>
          </a:p>
          <a:p>
            <a:pPr lvl="1">
              <a:lnSpc>
                <a:spcPct val="100000"/>
              </a:lnSpc>
            </a:pPr>
            <a:endParaRPr lang="en-US" dirty="0"/>
          </a:p>
        </p:txBody>
      </p:sp>
    </p:spTree>
    <p:extLst>
      <p:ext uri="{BB962C8B-B14F-4D97-AF65-F5344CB8AC3E}">
        <p14:creationId xmlns:p14="http://schemas.microsoft.com/office/powerpoint/2010/main" val="1259234275"/>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animEffect transition="in" filter="fade">
                                      <p:cBhvr>
                                        <p:cTn id="7" dur="500"/>
                                        <p:tgtEl>
                                          <p:spTgt spid="6">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3" end="3"/>
                                            </p:txEl>
                                          </p:spTgt>
                                        </p:tgtEl>
                                        <p:attrNameLst>
                                          <p:attrName>style.visibility</p:attrName>
                                        </p:attrNameLst>
                                      </p:cBhvr>
                                      <p:to>
                                        <p:strVal val="visible"/>
                                      </p:to>
                                    </p:set>
                                    <p:animEffect transition="in" filter="fade">
                                      <p:cBhvr>
                                        <p:cTn id="12" dur="500"/>
                                        <p:tgtEl>
                                          <p:spTgt spid="6">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animEffect transition="in" filter="fade">
                                      <p:cBhvr>
                                        <p:cTn id="17" dur="500"/>
                                        <p:tgtEl>
                                          <p:spTgt spid="6">
                                            <p:txEl>
                                              <p:pRg st="4" end="4"/>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6">
                                            <p:txEl>
                                              <p:pRg st="5" end="5"/>
                                            </p:txEl>
                                          </p:spTgt>
                                        </p:tgtEl>
                                        <p:attrNameLst>
                                          <p:attrName>style.visibility</p:attrName>
                                        </p:attrNameLst>
                                      </p:cBhvr>
                                      <p:to>
                                        <p:strVal val="visible"/>
                                      </p:to>
                                    </p:set>
                                    <p:animEffect transition="in" filter="fade">
                                      <p:cBhvr>
                                        <p:cTn id="20" dur="500"/>
                                        <p:tgtEl>
                                          <p:spTgt spid="6">
                                            <p:txEl>
                                              <p:pRg st="5" end="5"/>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6">
                                            <p:txEl>
                                              <p:pRg st="6" end="6"/>
                                            </p:txEl>
                                          </p:spTgt>
                                        </p:tgtEl>
                                        <p:attrNameLst>
                                          <p:attrName>style.visibility</p:attrName>
                                        </p:attrNameLst>
                                      </p:cBhvr>
                                      <p:to>
                                        <p:strVal val="visible"/>
                                      </p:to>
                                    </p:set>
                                    <p:animEffect transition="in" filter="fade">
                                      <p:cBhvr>
                                        <p:cTn id="23"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CUDA Memory Model</a:t>
            </a:r>
          </a:p>
        </p:txBody>
      </p:sp>
      <p:sp>
        <p:nvSpPr>
          <p:cNvPr id="6" name="Text Placeholder 5"/>
          <p:cNvSpPr>
            <a:spLocks noGrp="1"/>
          </p:cNvSpPr>
          <p:nvPr>
            <p:ph type="body" idx="1"/>
          </p:nvPr>
        </p:nvSpPr>
        <p:spPr/>
        <p:txBody>
          <a:bodyPr/>
          <a:lstStyle/>
          <a:p>
            <a:r>
              <a:rPr lang="en-US" dirty="0"/>
              <a:t>Constant Memory</a:t>
            </a:r>
          </a:p>
          <a:p>
            <a:pPr lvl="1">
              <a:lnSpc>
                <a:spcPct val="100000"/>
              </a:lnSpc>
            </a:pPr>
            <a:r>
              <a:rPr lang="en-US" dirty="0"/>
              <a:t>Performance Considerations</a:t>
            </a:r>
          </a:p>
          <a:p>
            <a:pPr lvl="2">
              <a:lnSpc>
                <a:spcPct val="100000"/>
              </a:lnSpc>
            </a:pPr>
            <a:r>
              <a:rPr lang="en-US" dirty="0"/>
              <a:t>There can be a downgrade of the performance when using constant memory</a:t>
            </a:r>
          </a:p>
          <a:p>
            <a:pPr lvl="2">
              <a:lnSpc>
                <a:spcPct val="100000"/>
              </a:lnSpc>
            </a:pPr>
            <a:r>
              <a:rPr lang="en-US" dirty="0"/>
              <a:t>The half-warp broadcast feature can degrade the performance when all 16 threads read different addresses</a:t>
            </a:r>
          </a:p>
          <a:p>
            <a:pPr lvl="2">
              <a:lnSpc>
                <a:spcPct val="100000"/>
              </a:lnSpc>
            </a:pPr>
            <a:r>
              <a:rPr lang="en-US" dirty="0"/>
              <a:t>If all 16 threads in a half-warp need different data from constant memory, the 16 different reads get serialized</a:t>
            </a:r>
          </a:p>
          <a:p>
            <a:pPr lvl="1">
              <a:lnSpc>
                <a:spcPct val="100000"/>
              </a:lnSpc>
            </a:pPr>
            <a:endParaRPr lang="en-US" dirty="0"/>
          </a:p>
        </p:txBody>
      </p:sp>
    </p:spTree>
    <p:extLst>
      <p:ext uri="{BB962C8B-B14F-4D97-AF65-F5344CB8AC3E}">
        <p14:creationId xmlns:p14="http://schemas.microsoft.com/office/powerpoint/2010/main" val="3755749896"/>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animEffect transition="in" filter="fade">
                                      <p:cBhvr>
                                        <p:cTn id="7" dur="500"/>
                                        <p:tgtEl>
                                          <p:spTgt spid="6">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3" end="3"/>
                                            </p:txEl>
                                          </p:spTgt>
                                        </p:tgtEl>
                                        <p:attrNameLst>
                                          <p:attrName>style.visibility</p:attrName>
                                        </p:attrNameLst>
                                      </p:cBhvr>
                                      <p:to>
                                        <p:strVal val="visible"/>
                                      </p:to>
                                    </p:set>
                                    <p:animEffect transition="in" filter="fade">
                                      <p:cBhvr>
                                        <p:cTn id="12" dur="500"/>
                                        <p:tgtEl>
                                          <p:spTgt spid="6">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animEffect transition="in" filter="fade">
                                      <p:cBhvr>
                                        <p:cTn id="17" dur="5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5" descr="Screen Shot 2016-02-08 at 10.15.58 PM.png">
            <a:extLst>
              <a:ext uri="{FF2B5EF4-FFF2-40B4-BE49-F238E27FC236}">
                <a16:creationId xmlns:a16="http://schemas.microsoft.com/office/drawing/2014/main" id="{029E74C9-82F8-4B39-BA7D-E200677385C3}"/>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bwMode="auto">
          <a:xfrm>
            <a:off x="5769673" y="1598655"/>
            <a:ext cx="2928443" cy="320896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sp>
        <p:nvSpPr>
          <p:cNvPr id="4" name="Title 3"/>
          <p:cNvSpPr>
            <a:spLocks noGrp="1"/>
          </p:cNvSpPr>
          <p:nvPr>
            <p:ph type="title"/>
          </p:nvPr>
        </p:nvSpPr>
        <p:spPr/>
        <p:txBody>
          <a:bodyPr/>
          <a:lstStyle/>
          <a:p>
            <a:r>
              <a:rPr lang="en-US" dirty="0"/>
              <a:t>CUDA Memory Model</a:t>
            </a:r>
          </a:p>
        </p:txBody>
      </p:sp>
      <p:sp>
        <p:nvSpPr>
          <p:cNvPr id="6" name="Text Placeholder 5"/>
          <p:cNvSpPr>
            <a:spLocks noGrp="1"/>
          </p:cNvSpPr>
          <p:nvPr>
            <p:ph type="body" idx="1"/>
          </p:nvPr>
        </p:nvSpPr>
        <p:spPr>
          <a:xfrm>
            <a:off x="-125" y="1352327"/>
            <a:ext cx="5593206" cy="3123073"/>
          </a:xfrm>
        </p:spPr>
        <p:txBody>
          <a:bodyPr/>
          <a:lstStyle/>
          <a:p>
            <a:r>
              <a:rPr lang="en-US" dirty="0"/>
              <a:t>Texture Memory</a:t>
            </a:r>
          </a:p>
          <a:p>
            <a:pPr lvl="1"/>
            <a:r>
              <a:rPr lang="en-US" dirty="0"/>
              <a:t>It resides in device memory as well</a:t>
            </a:r>
          </a:p>
          <a:p>
            <a:pPr lvl="1"/>
            <a:r>
              <a:rPr lang="en-US" dirty="0"/>
              <a:t>It is cached in a per-SM fashion</a:t>
            </a:r>
          </a:p>
          <a:p>
            <a:pPr lvl="1"/>
            <a:r>
              <a:rPr lang="en-US" dirty="0"/>
              <a:t>It belongs to the scope of global memory but it is accessed through a dedicated read-only cache</a:t>
            </a:r>
          </a:p>
          <a:p>
            <a:pPr lvl="1"/>
            <a:r>
              <a:rPr lang="en-US" dirty="0"/>
              <a:t>Recommended for use when data has 2D (3D) spatial locality (i.e. imaging)</a:t>
            </a:r>
          </a:p>
          <a:p>
            <a:pPr lvl="1"/>
            <a:endParaRPr lang="en-US" dirty="0"/>
          </a:p>
        </p:txBody>
      </p:sp>
      <p:sp>
        <p:nvSpPr>
          <p:cNvPr id="8" name="Rectangle 7"/>
          <p:cNvSpPr/>
          <p:nvPr/>
        </p:nvSpPr>
        <p:spPr>
          <a:xfrm>
            <a:off x="6296836" y="4362124"/>
            <a:ext cx="2401280" cy="366071"/>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defRPr/>
            </a:pPr>
            <a:endParaRPr lang="en-US" sz="1350" kern="1200">
              <a:solidFill>
                <a:srgbClr val="FFFFFF"/>
              </a:solidFill>
              <a:latin typeface="Century Schoolbook" panose="02040604050505020304"/>
            </a:endParaRPr>
          </a:p>
        </p:txBody>
      </p:sp>
    </p:spTree>
    <p:extLst>
      <p:ext uri="{BB962C8B-B14F-4D97-AF65-F5344CB8AC3E}">
        <p14:creationId xmlns:p14="http://schemas.microsoft.com/office/powerpoint/2010/main" val="2785689008"/>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animEffect transition="in" filter="fade">
                                      <p:cBhvr>
                                        <p:cTn id="15" dur="500"/>
                                        <p:tgtEl>
                                          <p:spTgt spid="6">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6">
                                            <p:txEl>
                                              <p:pRg st="2" end="2"/>
                                            </p:txEl>
                                          </p:spTgt>
                                        </p:tgtEl>
                                        <p:attrNameLst>
                                          <p:attrName>style.visibility</p:attrName>
                                        </p:attrNameLst>
                                      </p:cBhvr>
                                      <p:to>
                                        <p:strVal val="visible"/>
                                      </p:to>
                                    </p:set>
                                    <p:animEffect transition="in" filter="fade">
                                      <p:cBhvr>
                                        <p:cTn id="20" dur="500"/>
                                        <p:tgtEl>
                                          <p:spTgt spid="6">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6">
                                            <p:txEl>
                                              <p:pRg st="3" end="3"/>
                                            </p:txEl>
                                          </p:spTgt>
                                        </p:tgtEl>
                                        <p:attrNameLst>
                                          <p:attrName>style.visibility</p:attrName>
                                        </p:attrNameLst>
                                      </p:cBhvr>
                                      <p:to>
                                        <p:strVal val="visible"/>
                                      </p:to>
                                    </p:set>
                                    <p:animEffect transition="in" filter="fade">
                                      <p:cBhvr>
                                        <p:cTn id="25" dur="500"/>
                                        <p:tgtEl>
                                          <p:spTgt spid="6">
                                            <p:txEl>
                                              <p:pRg st="3" end="3"/>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6">
                                            <p:txEl>
                                              <p:pRg st="4" end="4"/>
                                            </p:txEl>
                                          </p:spTgt>
                                        </p:tgtEl>
                                        <p:attrNameLst>
                                          <p:attrName>style.visibility</p:attrName>
                                        </p:attrNameLst>
                                      </p:cBhvr>
                                      <p:to>
                                        <p:strVal val="visible"/>
                                      </p:to>
                                    </p:set>
                                    <p:animEffect transition="in" filter="fade">
                                      <p:cBhvr>
                                        <p:cTn id="30" dur="5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CUDA Memory Model</a:t>
            </a:r>
          </a:p>
        </p:txBody>
      </p:sp>
      <p:sp>
        <p:nvSpPr>
          <p:cNvPr id="6" name="Text Placeholder 5"/>
          <p:cNvSpPr>
            <a:spLocks noGrp="1"/>
          </p:cNvSpPr>
          <p:nvPr>
            <p:ph type="body" idx="1"/>
          </p:nvPr>
        </p:nvSpPr>
        <p:spPr/>
        <p:txBody>
          <a:bodyPr/>
          <a:lstStyle/>
          <a:p>
            <a:r>
              <a:rPr lang="en-US" dirty="0"/>
              <a:t>Texture Memory</a:t>
            </a:r>
          </a:p>
          <a:p>
            <a:pPr lvl="1"/>
            <a:r>
              <a:rPr lang="en-US" dirty="0"/>
              <a:t>Example of how 2D spatial locality could work</a:t>
            </a:r>
          </a:p>
          <a:p>
            <a:pPr lvl="1"/>
            <a:endParaRPr lang="en-US" dirty="0"/>
          </a:p>
        </p:txBody>
      </p:sp>
      <p:pic>
        <p:nvPicPr>
          <p:cNvPr id="9" name="Picture 2" descr="Image result for temporal locality"/>
          <p:cNvPicPr>
            <a:picLocks noChangeAspect="1" noChangeArrowheads="1"/>
          </p:cNvPicPr>
          <p:nvPr/>
        </p:nvPicPr>
        <p:blipFill rotWithShape="1">
          <a:blip r:embed="rId3">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rcRect b="10169"/>
          <a:stretch/>
        </p:blipFill>
        <p:spPr bwMode="auto">
          <a:xfrm>
            <a:off x="2681097" y="2102626"/>
            <a:ext cx="4286250" cy="25669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3499370"/>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CUDA Memory Model</a:t>
            </a:r>
          </a:p>
        </p:txBody>
      </p:sp>
      <p:sp>
        <p:nvSpPr>
          <p:cNvPr id="6" name="Text Placeholder 5"/>
          <p:cNvSpPr>
            <a:spLocks noGrp="1"/>
          </p:cNvSpPr>
          <p:nvPr>
            <p:ph type="body" idx="1"/>
          </p:nvPr>
        </p:nvSpPr>
        <p:spPr/>
        <p:txBody>
          <a:bodyPr/>
          <a:lstStyle/>
          <a:p>
            <a:r>
              <a:rPr lang="en-US" dirty="0"/>
              <a:t>Texture Memory</a:t>
            </a:r>
          </a:p>
          <a:p>
            <a:pPr lvl="1">
              <a:lnSpc>
                <a:spcPct val="100000"/>
              </a:lnSpc>
            </a:pPr>
            <a:r>
              <a:rPr lang="en-US" dirty="0"/>
              <a:t>Example of how 2D spatial locality could work (Z-ORDER)</a:t>
            </a:r>
          </a:p>
          <a:p>
            <a:pPr lvl="1">
              <a:lnSpc>
                <a:spcPct val="100000"/>
              </a:lnSpc>
            </a:pPr>
            <a:r>
              <a:rPr lang="en-US" dirty="0"/>
              <a:t>Regular Memory Addresses</a:t>
            </a:r>
          </a:p>
          <a:p>
            <a:pPr lvl="1">
              <a:lnSpc>
                <a:spcPct val="100000"/>
              </a:lnSpc>
            </a:pPr>
            <a:endParaRPr lang="en-US" dirty="0"/>
          </a:p>
          <a:p>
            <a:pPr lvl="1">
              <a:lnSpc>
                <a:spcPct val="100000"/>
              </a:lnSpc>
            </a:pPr>
            <a:endParaRPr lang="en-US" dirty="0"/>
          </a:p>
          <a:p>
            <a:pPr lvl="1">
              <a:lnSpc>
                <a:spcPct val="100000"/>
              </a:lnSpc>
            </a:pPr>
            <a:endParaRPr lang="en-US" dirty="0"/>
          </a:p>
          <a:p>
            <a:pPr lvl="1">
              <a:lnSpc>
                <a:spcPct val="100000"/>
              </a:lnSpc>
            </a:pPr>
            <a:endParaRPr lang="en-US" dirty="0"/>
          </a:p>
          <a:p>
            <a:pPr lvl="1">
              <a:lnSpc>
                <a:spcPct val="100000"/>
              </a:lnSpc>
            </a:pPr>
            <a:r>
              <a:rPr lang="en-US" dirty="0"/>
              <a:t>Reordered Memory Addresses</a:t>
            </a:r>
          </a:p>
          <a:p>
            <a:pPr lvl="1">
              <a:lnSpc>
                <a:spcPct val="100000"/>
              </a:lnSpc>
            </a:pPr>
            <a:endParaRPr lang="en-US" dirty="0"/>
          </a:p>
        </p:txBody>
      </p:sp>
      <p:pic>
        <p:nvPicPr>
          <p:cNvPr id="7" name="Picture 6"/>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63340" y="2057400"/>
            <a:ext cx="3918204" cy="1185270"/>
          </a:xfrm>
          <a:prstGeom prst="rect">
            <a:avLst/>
          </a:prstGeom>
          <a:noFill/>
          <a:ln>
            <a:noFill/>
          </a:ln>
        </p:spPr>
      </p:pic>
      <p:pic>
        <p:nvPicPr>
          <p:cNvPr id="8" name="Picture 7"/>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863340" y="3482340"/>
            <a:ext cx="3918204" cy="1310639"/>
          </a:xfrm>
          <a:prstGeom prst="rect">
            <a:avLst/>
          </a:prstGeom>
          <a:noFill/>
          <a:ln>
            <a:noFill/>
          </a:ln>
        </p:spPr>
      </p:pic>
    </p:spTree>
    <p:extLst>
      <p:ext uri="{BB962C8B-B14F-4D97-AF65-F5344CB8AC3E}">
        <p14:creationId xmlns:p14="http://schemas.microsoft.com/office/powerpoint/2010/main" val="990251780"/>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Effect transition="in" filter="fade">
                                      <p:cBhvr>
                                        <p:cTn id="7" dur="500"/>
                                        <p:tgtEl>
                                          <p:spTgt spid="6">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fade">
                                      <p:cBhvr>
                                        <p:cTn id="12" dur="500"/>
                                        <p:tgtEl>
                                          <p:spTgt spid="6">
                                            <p:txEl>
                                              <p:pRg st="2" end="2"/>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6">
                                            <p:txEl>
                                              <p:pRg st="7" end="7"/>
                                            </p:txEl>
                                          </p:spTgt>
                                        </p:tgtEl>
                                        <p:attrNameLst>
                                          <p:attrName>style.visibility</p:attrName>
                                        </p:attrNameLst>
                                      </p:cBhvr>
                                      <p:to>
                                        <p:strVal val="visible"/>
                                      </p:to>
                                    </p:set>
                                    <p:animEffect transition="in" filter="fade">
                                      <p:cBhvr>
                                        <p:cTn id="20" dur="500"/>
                                        <p:tgtEl>
                                          <p:spTgt spid="6">
                                            <p:txEl>
                                              <p:pRg st="7" end="7"/>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CUDA Memory Model</a:t>
            </a:r>
          </a:p>
        </p:txBody>
      </p:sp>
      <p:sp>
        <p:nvSpPr>
          <p:cNvPr id="6" name="Text Placeholder 5"/>
          <p:cNvSpPr>
            <a:spLocks noGrp="1"/>
          </p:cNvSpPr>
          <p:nvPr>
            <p:ph type="body" idx="1"/>
          </p:nvPr>
        </p:nvSpPr>
        <p:spPr/>
        <p:txBody>
          <a:bodyPr/>
          <a:lstStyle/>
          <a:p>
            <a:r>
              <a:rPr lang="en-US" dirty="0"/>
              <a:t>Why do we need to understand the memory model?</a:t>
            </a:r>
          </a:p>
          <a:p>
            <a:pPr lvl="1"/>
            <a:r>
              <a:rPr lang="en-US" dirty="0"/>
              <a:t>Memory accesses will affect performance drastically</a:t>
            </a:r>
          </a:p>
          <a:p>
            <a:pPr lvl="1"/>
            <a:r>
              <a:rPr lang="en-US" dirty="0"/>
              <a:t>Memory patterns allow you to control these effects</a:t>
            </a:r>
          </a:p>
          <a:p>
            <a:pPr lvl="1"/>
            <a:r>
              <a:rPr lang="en-US" dirty="0"/>
              <a:t>Maximize resource usage by taking care of the LD/ST units</a:t>
            </a:r>
          </a:p>
          <a:p>
            <a:pPr lvl="1"/>
            <a:r>
              <a:rPr lang="en-US" dirty="0"/>
              <a:t>To do this, we use data locality</a:t>
            </a:r>
          </a:p>
          <a:p>
            <a:endParaRPr lang="en-US" dirty="0"/>
          </a:p>
          <a:p>
            <a:endParaRPr lang="en-US" dirty="0"/>
          </a:p>
        </p:txBody>
      </p:sp>
    </p:spTree>
    <p:extLst>
      <p:ext uri="{BB962C8B-B14F-4D97-AF65-F5344CB8AC3E}">
        <p14:creationId xmlns:p14="http://schemas.microsoft.com/office/powerpoint/2010/main" val="4172992234"/>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
                                            <p:txEl>
                                              <p:pRg st="3" end="3"/>
                                            </p:txEl>
                                          </p:spTgt>
                                        </p:tgtEl>
                                        <p:attrNameLst>
                                          <p:attrName>style.visibility</p:attrName>
                                        </p:attrNameLst>
                                      </p:cBhvr>
                                      <p:to>
                                        <p:strVal val="visible"/>
                                      </p:to>
                                    </p:set>
                                    <p:animEffect transition="in" filter="fade">
                                      <p:cBhvr>
                                        <p:cTn id="18" dur="500"/>
                                        <p:tgtEl>
                                          <p:spTgt spid="6">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6">
                                            <p:txEl>
                                              <p:pRg st="4" end="4"/>
                                            </p:txEl>
                                          </p:spTgt>
                                        </p:tgtEl>
                                        <p:attrNameLst>
                                          <p:attrName>style.visibility</p:attrName>
                                        </p:attrNameLst>
                                      </p:cBhvr>
                                      <p:to>
                                        <p:strVal val="visible"/>
                                      </p:to>
                                    </p:set>
                                    <p:animEffect transition="in" filter="fade">
                                      <p:cBhvr>
                                        <p:cTn id="21" dur="5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CUDA Memory Model</a:t>
            </a:r>
          </a:p>
        </p:txBody>
      </p:sp>
      <p:sp>
        <p:nvSpPr>
          <p:cNvPr id="6" name="Text Placeholder 5"/>
          <p:cNvSpPr>
            <a:spLocks noGrp="1"/>
          </p:cNvSpPr>
          <p:nvPr>
            <p:ph type="body" idx="1"/>
          </p:nvPr>
        </p:nvSpPr>
        <p:spPr>
          <a:xfrm>
            <a:off x="-125" y="1352327"/>
            <a:ext cx="4716906" cy="3123073"/>
          </a:xfrm>
        </p:spPr>
        <p:txBody>
          <a:bodyPr/>
          <a:lstStyle/>
          <a:p>
            <a:r>
              <a:rPr lang="en-US" dirty="0"/>
              <a:t>Texture Memory</a:t>
            </a:r>
          </a:p>
          <a:p>
            <a:pPr lvl="1"/>
            <a:r>
              <a:rPr lang="en-US" dirty="0"/>
              <a:t>The easiest way to use texture memory, is by reference.</a:t>
            </a:r>
            <a:endParaRPr lang="en-US" sz="1400" dirty="0"/>
          </a:p>
          <a:p>
            <a:pPr lvl="1"/>
            <a:endParaRPr lang="en-US" dirty="0"/>
          </a:p>
        </p:txBody>
      </p:sp>
      <p:pic>
        <p:nvPicPr>
          <p:cNvPr id="9" name="Content Placeholder 4"/>
          <p:cNvPicPr>
            <a:picLocks noChangeAspect="1"/>
          </p:cNvPicPr>
          <p:nvPr/>
        </p:nvPicPr>
        <p:blipFill>
          <a:blip r:embed="rId3"/>
          <a:stretch>
            <a:fillRect/>
          </a:stretch>
        </p:blipFill>
        <p:spPr>
          <a:xfrm>
            <a:off x="4716781" y="1429399"/>
            <a:ext cx="2978452" cy="3366612"/>
          </a:xfrm>
          <a:prstGeom prst="rect">
            <a:avLst/>
          </a:prstGeom>
        </p:spPr>
      </p:pic>
    </p:spTree>
    <p:extLst>
      <p:ext uri="{BB962C8B-B14F-4D97-AF65-F5344CB8AC3E}">
        <p14:creationId xmlns:p14="http://schemas.microsoft.com/office/powerpoint/2010/main" val="913785156"/>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CUDA Memory Model</a:t>
            </a:r>
          </a:p>
        </p:txBody>
      </p:sp>
      <p:sp>
        <p:nvSpPr>
          <p:cNvPr id="6" name="Text Placeholder 5"/>
          <p:cNvSpPr>
            <a:spLocks noGrp="1"/>
          </p:cNvSpPr>
          <p:nvPr>
            <p:ph type="body" idx="1"/>
          </p:nvPr>
        </p:nvSpPr>
        <p:spPr/>
        <p:txBody>
          <a:bodyPr/>
          <a:lstStyle/>
          <a:p>
            <a:r>
              <a:rPr lang="en-US" dirty="0"/>
              <a:t>Summary</a:t>
            </a:r>
          </a:p>
          <a:p>
            <a:pPr lvl="1"/>
            <a:r>
              <a:rPr lang="en-US" dirty="0"/>
              <a:t>Each thread can:</a:t>
            </a:r>
          </a:p>
          <a:p>
            <a:pPr lvl="1"/>
            <a:r>
              <a:rPr lang="en-US" dirty="0"/>
              <a:t>Read/write per-thread registers</a:t>
            </a:r>
          </a:p>
          <a:p>
            <a:pPr lvl="1"/>
            <a:r>
              <a:rPr lang="en-US" dirty="0"/>
              <a:t>Read/write per-thread local memory</a:t>
            </a:r>
          </a:p>
          <a:p>
            <a:pPr lvl="1"/>
            <a:r>
              <a:rPr lang="en-US" dirty="0"/>
              <a:t>Read/write per-block shared memory</a:t>
            </a:r>
          </a:p>
          <a:p>
            <a:pPr lvl="1"/>
            <a:r>
              <a:rPr lang="en-US" dirty="0"/>
              <a:t>Read/write per-grid global memory</a:t>
            </a:r>
          </a:p>
          <a:p>
            <a:pPr lvl="1"/>
            <a:r>
              <a:rPr lang="en-US" dirty="0"/>
              <a:t>Read/only per-grid constant memory</a:t>
            </a:r>
          </a:p>
          <a:p>
            <a:pPr lvl="1"/>
            <a:endParaRPr lang="en-US" dirty="0"/>
          </a:p>
        </p:txBody>
      </p:sp>
      <p:pic>
        <p:nvPicPr>
          <p:cNvPr id="8" name="Content Placeholder 5" descr="Screen Shot 2016-02-08 at 10.15.58 PM.png">
            <a:extLst>
              <a:ext uri="{FF2B5EF4-FFF2-40B4-BE49-F238E27FC236}">
                <a16:creationId xmlns:a16="http://schemas.microsoft.com/office/drawing/2014/main" id="{4F4FE105-FE7E-4CB3-85CB-2E78E95FB062}"/>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bwMode="auto">
          <a:xfrm>
            <a:off x="5769673" y="1598655"/>
            <a:ext cx="2928443" cy="320896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spTree>
    <p:extLst>
      <p:ext uri="{BB962C8B-B14F-4D97-AF65-F5344CB8AC3E}">
        <p14:creationId xmlns:p14="http://schemas.microsoft.com/office/powerpoint/2010/main" val="616301954"/>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CUDA Memory Model</a:t>
            </a:r>
          </a:p>
        </p:txBody>
      </p:sp>
      <p:sp>
        <p:nvSpPr>
          <p:cNvPr id="6" name="Text Placeholder 5"/>
          <p:cNvSpPr>
            <a:spLocks noGrp="1"/>
          </p:cNvSpPr>
          <p:nvPr>
            <p:ph type="body" idx="1"/>
          </p:nvPr>
        </p:nvSpPr>
        <p:spPr>
          <a:xfrm>
            <a:off x="-125" y="1352327"/>
            <a:ext cx="4465446" cy="3123073"/>
          </a:xfrm>
        </p:spPr>
        <p:txBody>
          <a:bodyPr/>
          <a:lstStyle/>
          <a:p>
            <a:r>
              <a:rPr lang="en-US" sz="1400" dirty="0"/>
              <a:t>Summary</a:t>
            </a:r>
          </a:p>
          <a:p>
            <a:pPr lvl="1">
              <a:lnSpc>
                <a:spcPct val="100000"/>
              </a:lnSpc>
            </a:pPr>
            <a:r>
              <a:rPr lang="en-US" sz="1400" dirty="0"/>
              <a:t>Type Qualifier table</a:t>
            </a:r>
          </a:p>
          <a:p>
            <a:pPr lvl="1">
              <a:lnSpc>
                <a:spcPct val="100000"/>
              </a:lnSpc>
            </a:pPr>
            <a:r>
              <a:rPr lang="en-US" sz="1400" dirty="0"/>
              <a:t>Notes:</a:t>
            </a:r>
          </a:p>
          <a:p>
            <a:pPr lvl="2">
              <a:lnSpc>
                <a:spcPct val="100000"/>
              </a:lnSpc>
            </a:pPr>
            <a:r>
              <a:rPr lang="en-US" sz="1400" dirty="0"/>
              <a:t>__device__ not required for __local__, __shared__, or __constant__</a:t>
            </a:r>
          </a:p>
          <a:p>
            <a:pPr lvl="2">
              <a:lnSpc>
                <a:spcPct val="100000"/>
              </a:lnSpc>
            </a:pPr>
            <a:r>
              <a:rPr lang="en-US" sz="1400" dirty="0"/>
              <a:t>Automatic variables without any qualifier reside in a register</a:t>
            </a:r>
          </a:p>
          <a:p>
            <a:pPr lvl="3">
              <a:lnSpc>
                <a:spcPct val="100000"/>
              </a:lnSpc>
            </a:pPr>
            <a:r>
              <a:rPr lang="en-US" sz="1400" dirty="0"/>
              <a:t>Except arrays that reside in local memory</a:t>
            </a:r>
          </a:p>
          <a:p>
            <a:pPr lvl="3">
              <a:lnSpc>
                <a:spcPct val="100000"/>
              </a:lnSpc>
            </a:pPr>
            <a:r>
              <a:rPr lang="en-US" sz="1400" dirty="0"/>
              <a:t>Or not enough registers available for automatic variables</a:t>
            </a:r>
          </a:p>
          <a:p>
            <a:pPr lvl="1">
              <a:lnSpc>
                <a:spcPct val="100000"/>
              </a:lnSpc>
            </a:pPr>
            <a:endParaRPr lang="en-US" sz="1400" dirty="0"/>
          </a:p>
        </p:txBody>
      </p:sp>
      <p:graphicFrame>
        <p:nvGraphicFramePr>
          <p:cNvPr id="8" name="Content Placeholder 4"/>
          <p:cNvGraphicFramePr>
            <a:graphicFrameLocks/>
          </p:cNvGraphicFramePr>
          <p:nvPr>
            <p:extLst>
              <p:ext uri="{D42A27DB-BD31-4B8C-83A1-F6EECF244321}">
                <p14:modId xmlns:p14="http://schemas.microsoft.com/office/powerpoint/2010/main" val="4150124368"/>
              </p:ext>
            </p:extLst>
          </p:nvPr>
        </p:nvGraphicFramePr>
        <p:xfrm>
          <a:off x="4256442" y="2204548"/>
          <a:ext cx="4617722" cy="1981200"/>
        </p:xfrm>
        <a:graphic>
          <a:graphicData uri="http://schemas.openxmlformats.org/drawingml/2006/table">
            <a:tbl>
              <a:tblPr firstRow="1" bandRow="1">
                <a:tableStyleId>{5C22544A-7EE6-4342-B048-85BDC9FD1C3A}</a:tableStyleId>
              </a:tblPr>
              <a:tblGrid>
                <a:gridCol w="2172925">
                  <a:extLst>
                    <a:ext uri="{9D8B030D-6E8A-4147-A177-3AD203B41FA5}">
                      <a16:colId xmlns:a16="http://schemas.microsoft.com/office/drawing/2014/main" val="2223899562"/>
                    </a:ext>
                  </a:extLst>
                </a:gridCol>
                <a:gridCol w="750108">
                  <a:extLst>
                    <a:ext uri="{9D8B030D-6E8A-4147-A177-3AD203B41FA5}">
                      <a16:colId xmlns:a16="http://schemas.microsoft.com/office/drawing/2014/main" val="1726202648"/>
                    </a:ext>
                  </a:extLst>
                </a:gridCol>
                <a:gridCol w="768629">
                  <a:extLst>
                    <a:ext uri="{9D8B030D-6E8A-4147-A177-3AD203B41FA5}">
                      <a16:colId xmlns:a16="http://schemas.microsoft.com/office/drawing/2014/main" val="1389513657"/>
                    </a:ext>
                  </a:extLst>
                </a:gridCol>
                <a:gridCol w="926060">
                  <a:extLst>
                    <a:ext uri="{9D8B030D-6E8A-4147-A177-3AD203B41FA5}">
                      <a16:colId xmlns:a16="http://schemas.microsoft.com/office/drawing/2014/main" val="1391184607"/>
                    </a:ext>
                  </a:extLst>
                </a:gridCol>
              </a:tblGrid>
              <a:tr h="278130">
                <a:tc>
                  <a:txBody>
                    <a:bodyPr/>
                    <a:lstStyle/>
                    <a:p>
                      <a:r>
                        <a:rPr lang="en-US" sz="1200" dirty="0"/>
                        <a:t>Variable declaration</a:t>
                      </a:r>
                    </a:p>
                  </a:txBody>
                  <a:tcPr marL="68580" marR="68580" marT="34290" marB="34290"/>
                </a:tc>
                <a:tc>
                  <a:txBody>
                    <a:bodyPr/>
                    <a:lstStyle/>
                    <a:p>
                      <a:r>
                        <a:rPr lang="en-US" sz="1200" dirty="0"/>
                        <a:t>Memory</a:t>
                      </a:r>
                    </a:p>
                  </a:txBody>
                  <a:tcPr marL="68580" marR="68580" marT="34290" marB="34290"/>
                </a:tc>
                <a:tc>
                  <a:txBody>
                    <a:bodyPr/>
                    <a:lstStyle/>
                    <a:p>
                      <a:r>
                        <a:rPr lang="en-US" sz="1200" dirty="0"/>
                        <a:t>Scope</a:t>
                      </a:r>
                    </a:p>
                  </a:txBody>
                  <a:tcPr marL="68580" marR="68580" marT="34290" marB="34290"/>
                </a:tc>
                <a:tc>
                  <a:txBody>
                    <a:bodyPr/>
                    <a:lstStyle/>
                    <a:p>
                      <a:r>
                        <a:rPr lang="en-US" sz="1200" dirty="0"/>
                        <a:t>Lifetime</a:t>
                      </a:r>
                    </a:p>
                  </a:txBody>
                  <a:tcPr marL="68580" marR="68580" marT="34290" marB="34290"/>
                </a:tc>
                <a:extLst>
                  <a:ext uri="{0D108BD9-81ED-4DB2-BD59-A6C34878D82A}">
                    <a16:rowId xmlns:a16="http://schemas.microsoft.com/office/drawing/2014/main" val="3961667226"/>
                  </a:ext>
                </a:extLst>
              </a:tr>
              <a:tr h="278130">
                <a:tc>
                  <a:txBody>
                    <a:bodyPr/>
                    <a:lstStyle/>
                    <a:p>
                      <a:r>
                        <a:rPr lang="en-US" sz="1200" dirty="0"/>
                        <a:t>Int </a:t>
                      </a:r>
                      <a:r>
                        <a:rPr lang="en-US" sz="1200" dirty="0" err="1"/>
                        <a:t>LocalVar</a:t>
                      </a:r>
                      <a:r>
                        <a:rPr lang="en-US" sz="1200" dirty="0"/>
                        <a:t>;</a:t>
                      </a:r>
                    </a:p>
                  </a:txBody>
                  <a:tcPr marL="68580" marR="68580" marT="34290" marB="34290"/>
                </a:tc>
                <a:tc>
                  <a:txBody>
                    <a:bodyPr/>
                    <a:lstStyle/>
                    <a:p>
                      <a:r>
                        <a:rPr lang="en-US" sz="1200" dirty="0"/>
                        <a:t>Register</a:t>
                      </a:r>
                    </a:p>
                  </a:txBody>
                  <a:tcPr marL="68580" marR="68580" marT="34290" marB="34290"/>
                </a:tc>
                <a:tc>
                  <a:txBody>
                    <a:bodyPr/>
                    <a:lstStyle/>
                    <a:p>
                      <a:r>
                        <a:rPr lang="en-US" sz="1200" dirty="0"/>
                        <a:t>Thread</a:t>
                      </a:r>
                    </a:p>
                  </a:txBody>
                  <a:tcPr marL="68580" marR="68580" marT="34290" marB="34290"/>
                </a:tc>
                <a:tc>
                  <a:txBody>
                    <a:bodyPr/>
                    <a:lstStyle/>
                    <a:p>
                      <a:r>
                        <a:rPr lang="en-US" sz="1200" dirty="0"/>
                        <a:t>Thread</a:t>
                      </a:r>
                    </a:p>
                  </a:txBody>
                  <a:tcPr marL="68580" marR="68580" marT="34290" marB="34290"/>
                </a:tc>
                <a:extLst>
                  <a:ext uri="{0D108BD9-81ED-4DB2-BD59-A6C34878D82A}">
                    <a16:rowId xmlns:a16="http://schemas.microsoft.com/office/drawing/2014/main" val="4056747570"/>
                  </a:ext>
                </a:extLst>
              </a:tr>
              <a:tr h="278130">
                <a:tc>
                  <a:txBody>
                    <a:bodyPr/>
                    <a:lstStyle/>
                    <a:p>
                      <a:r>
                        <a:rPr lang="en-US" sz="1200" dirty="0"/>
                        <a:t>Int </a:t>
                      </a:r>
                      <a:r>
                        <a:rPr lang="en-US" sz="1200" dirty="0" err="1"/>
                        <a:t>LocalArray</a:t>
                      </a:r>
                      <a:r>
                        <a:rPr lang="en-US" sz="1200" dirty="0"/>
                        <a:t>[10];</a:t>
                      </a:r>
                    </a:p>
                  </a:txBody>
                  <a:tcPr marL="68580" marR="68580" marT="34290" marB="34290"/>
                </a:tc>
                <a:tc>
                  <a:txBody>
                    <a:bodyPr/>
                    <a:lstStyle/>
                    <a:p>
                      <a:r>
                        <a:rPr lang="en-US" sz="1200" dirty="0"/>
                        <a:t>Local</a:t>
                      </a:r>
                    </a:p>
                  </a:txBody>
                  <a:tcPr marL="68580" marR="68580" marT="34290" marB="34290"/>
                </a:tc>
                <a:tc>
                  <a:txBody>
                    <a:bodyPr/>
                    <a:lstStyle/>
                    <a:p>
                      <a:r>
                        <a:rPr lang="en-US" sz="1200" dirty="0"/>
                        <a:t>Thread</a:t>
                      </a:r>
                    </a:p>
                  </a:txBody>
                  <a:tcPr marL="68580" marR="68580" marT="34290" marB="34290"/>
                </a:tc>
                <a:tc>
                  <a:txBody>
                    <a:bodyPr/>
                    <a:lstStyle/>
                    <a:p>
                      <a:r>
                        <a:rPr lang="en-US" sz="1200" dirty="0"/>
                        <a:t>Thread</a:t>
                      </a:r>
                    </a:p>
                  </a:txBody>
                  <a:tcPr marL="68580" marR="68580" marT="34290" marB="34290"/>
                </a:tc>
                <a:extLst>
                  <a:ext uri="{0D108BD9-81ED-4DB2-BD59-A6C34878D82A}">
                    <a16:rowId xmlns:a16="http://schemas.microsoft.com/office/drawing/2014/main" val="2235256731"/>
                  </a:ext>
                </a:extLst>
              </a:tr>
              <a:tr h="434340">
                <a:tc>
                  <a:txBody>
                    <a:bodyPr/>
                    <a:lstStyle/>
                    <a:p>
                      <a:r>
                        <a:rPr lang="en-US" sz="1200" dirty="0"/>
                        <a:t>[__device__] __shared__ int </a:t>
                      </a:r>
                      <a:r>
                        <a:rPr lang="en-US" sz="1200" dirty="0" err="1"/>
                        <a:t>SharedVar</a:t>
                      </a:r>
                      <a:r>
                        <a:rPr lang="en-US" sz="1200" dirty="0"/>
                        <a:t>;</a:t>
                      </a:r>
                    </a:p>
                  </a:txBody>
                  <a:tcPr marL="68580" marR="68580" marT="34290" marB="34290"/>
                </a:tc>
                <a:tc>
                  <a:txBody>
                    <a:bodyPr/>
                    <a:lstStyle/>
                    <a:p>
                      <a:r>
                        <a:rPr lang="en-US" sz="1200" dirty="0"/>
                        <a:t>Shared</a:t>
                      </a:r>
                    </a:p>
                  </a:txBody>
                  <a:tcPr marL="68580" marR="68580" marT="34290" marB="34290"/>
                </a:tc>
                <a:tc>
                  <a:txBody>
                    <a:bodyPr/>
                    <a:lstStyle/>
                    <a:p>
                      <a:r>
                        <a:rPr lang="en-US" sz="1200" dirty="0"/>
                        <a:t>Block</a:t>
                      </a:r>
                    </a:p>
                  </a:txBody>
                  <a:tcPr marL="68580" marR="68580" marT="34290" marB="34290"/>
                </a:tc>
                <a:tc>
                  <a:txBody>
                    <a:bodyPr/>
                    <a:lstStyle/>
                    <a:p>
                      <a:r>
                        <a:rPr lang="en-US" sz="1200" dirty="0"/>
                        <a:t>Block</a:t>
                      </a:r>
                    </a:p>
                  </a:txBody>
                  <a:tcPr marL="68580" marR="68580" marT="34290" marB="34290"/>
                </a:tc>
                <a:extLst>
                  <a:ext uri="{0D108BD9-81ED-4DB2-BD59-A6C34878D82A}">
                    <a16:rowId xmlns:a16="http://schemas.microsoft.com/office/drawing/2014/main" val="1979254142"/>
                  </a:ext>
                </a:extLst>
              </a:tr>
              <a:tr h="278130">
                <a:tc>
                  <a:txBody>
                    <a:bodyPr/>
                    <a:lstStyle/>
                    <a:p>
                      <a:r>
                        <a:rPr lang="en-US" sz="1200" dirty="0"/>
                        <a:t>__device__ int </a:t>
                      </a:r>
                      <a:r>
                        <a:rPr lang="en-US" sz="1200" dirty="0" err="1"/>
                        <a:t>GlobalVar</a:t>
                      </a:r>
                      <a:r>
                        <a:rPr lang="en-US" sz="1200" dirty="0"/>
                        <a:t>;</a:t>
                      </a:r>
                    </a:p>
                  </a:txBody>
                  <a:tcPr marL="68580" marR="68580" marT="34290" marB="34290"/>
                </a:tc>
                <a:tc>
                  <a:txBody>
                    <a:bodyPr/>
                    <a:lstStyle/>
                    <a:p>
                      <a:r>
                        <a:rPr lang="en-US" sz="1200" dirty="0"/>
                        <a:t>Global</a:t>
                      </a:r>
                    </a:p>
                  </a:txBody>
                  <a:tcPr marL="68580" marR="68580" marT="34290" marB="34290"/>
                </a:tc>
                <a:tc>
                  <a:txBody>
                    <a:bodyPr/>
                    <a:lstStyle/>
                    <a:p>
                      <a:r>
                        <a:rPr lang="en-US" sz="1200" dirty="0"/>
                        <a:t>Grid</a:t>
                      </a:r>
                    </a:p>
                  </a:txBody>
                  <a:tcPr marL="68580" marR="68580" marT="34290" marB="34290"/>
                </a:tc>
                <a:tc>
                  <a:txBody>
                    <a:bodyPr/>
                    <a:lstStyle/>
                    <a:p>
                      <a:r>
                        <a:rPr lang="en-US" sz="1200" dirty="0"/>
                        <a:t>Application</a:t>
                      </a:r>
                    </a:p>
                  </a:txBody>
                  <a:tcPr marL="68580" marR="68580" marT="34290" marB="34290"/>
                </a:tc>
                <a:extLst>
                  <a:ext uri="{0D108BD9-81ED-4DB2-BD59-A6C34878D82A}">
                    <a16:rowId xmlns:a16="http://schemas.microsoft.com/office/drawing/2014/main" val="2702427677"/>
                  </a:ext>
                </a:extLst>
              </a:tr>
              <a:tr h="434340">
                <a:tc>
                  <a:txBody>
                    <a:bodyPr/>
                    <a:lstStyle/>
                    <a:p>
                      <a:r>
                        <a:rPr lang="en-US" sz="1200" dirty="0"/>
                        <a:t>[__device__] __constant__ int </a:t>
                      </a:r>
                      <a:r>
                        <a:rPr lang="en-US" sz="1200" dirty="0" err="1"/>
                        <a:t>ConstantVar</a:t>
                      </a:r>
                      <a:r>
                        <a:rPr lang="en-US" sz="1200" dirty="0"/>
                        <a:t>;</a:t>
                      </a:r>
                    </a:p>
                  </a:txBody>
                  <a:tcPr marL="68580" marR="68580" marT="34290" marB="34290"/>
                </a:tc>
                <a:tc>
                  <a:txBody>
                    <a:bodyPr/>
                    <a:lstStyle/>
                    <a:p>
                      <a:r>
                        <a:rPr lang="en-US" sz="1200" dirty="0"/>
                        <a:t>Constant</a:t>
                      </a:r>
                    </a:p>
                  </a:txBody>
                  <a:tcPr marL="68580" marR="68580" marT="34290" marB="34290"/>
                </a:tc>
                <a:tc>
                  <a:txBody>
                    <a:bodyPr/>
                    <a:lstStyle/>
                    <a:p>
                      <a:r>
                        <a:rPr lang="en-US" sz="1200" dirty="0"/>
                        <a:t>Grid</a:t>
                      </a:r>
                    </a:p>
                  </a:txBody>
                  <a:tcPr marL="68580" marR="68580" marT="34290" marB="34290"/>
                </a:tc>
                <a:tc>
                  <a:txBody>
                    <a:bodyPr/>
                    <a:lstStyle/>
                    <a:p>
                      <a:r>
                        <a:rPr lang="en-US" sz="1200" dirty="0"/>
                        <a:t>Application </a:t>
                      </a:r>
                    </a:p>
                  </a:txBody>
                  <a:tcPr marL="68580" marR="68580" marT="34290" marB="34290"/>
                </a:tc>
                <a:extLst>
                  <a:ext uri="{0D108BD9-81ED-4DB2-BD59-A6C34878D82A}">
                    <a16:rowId xmlns:a16="http://schemas.microsoft.com/office/drawing/2014/main" val="457783673"/>
                  </a:ext>
                </a:extLst>
              </a:tr>
            </a:tbl>
          </a:graphicData>
        </a:graphic>
      </p:graphicFrame>
    </p:spTree>
    <p:extLst>
      <p:ext uri="{BB962C8B-B14F-4D97-AF65-F5344CB8AC3E}">
        <p14:creationId xmlns:p14="http://schemas.microsoft.com/office/powerpoint/2010/main" val="3474383139"/>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CUDA Memory Model</a:t>
            </a:r>
          </a:p>
        </p:txBody>
      </p:sp>
      <p:sp>
        <p:nvSpPr>
          <p:cNvPr id="6" name="Text Placeholder 5"/>
          <p:cNvSpPr>
            <a:spLocks noGrp="1"/>
          </p:cNvSpPr>
          <p:nvPr>
            <p:ph type="body" idx="1"/>
          </p:nvPr>
        </p:nvSpPr>
        <p:spPr>
          <a:xfrm>
            <a:off x="-125" y="1352327"/>
            <a:ext cx="4256567" cy="3123073"/>
          </a:xfrm>
        </p:spPr>
        <p:txBody>
          <a:bodyPr/>
          <a:lstStyle/>
          <a:p>
            <a:r>
              <a:rPr lang="en-US" sz="1400" dirty="0"/>
              <a:t>Summary</a:t>
            </a:r>
          </a:p>
          <a:p>
            <a:pPr lvl="1">
              <a:lnSpc>
                <a:spcPct val="100000"/>
              </a:lnSpc>
            </a:pPr>
            <a:r>
              <a:rPr lang="en-US" sz="1400" dirty="0"/>
              <a:t>Type Qualifier table</a:t>
            </a:r>
          </a:p>
          <a:p>
            <a:pPr lvl="1">
              <a:lnSpc>
                <a:spcPct val="100000"/>
              </a:lnSpc>
            </a:pPr>
            <a:r>
              <a:rPr lang="en-US" sz="1400" dirty="0"/>
              <a:t>Notes:</a:t>
            </a:r>
          </a:p>
          <a:p>
            <a:pPr lvl="2">
              <a:lnSpc>
                <a:spcPct val="100000"/>
              </a:lnSpc>
            </a:pPr>
            <a:r>
              <a:rPr lang="en-US" sz="1400" dirty="0"/>
              <a:t>Scalar variables reside in on-chip registers (fast)</a:t>
            </a:r>
          </a:p>
          <a:p>
            <a:pPr lvl="2">
              <a:lnSpc>
                <a:spcPct val="100000"/>
              </a:lnSpc>
            </a:pPr>
            <a:r>
              <a:rPr lang="en-US" sz="1400" dirty="0"/>
              <a:t>Shared variables reside in on-chip memory (fast)</a:t>
            </a:r>
          </a:p>
          <a:p>
            <a:pPr lvl="2">
              <a:lnSpc>
                <a:spcPct val="100000"/>
              </a:lnSpc>
            </a:pPr>
            <a:r>
              <a:rPr lang="en-US" sz="1400" dirty="0"/>
              <a:t>Local arrays and global variables reside in off-chip memory (slow)</a:t>
            </a:r>
          </a:p>
          <a:p>
            <a:pPr lvl="2">
              <a:lnSpc>
                <a:spcPct val="100000"/>
              </a:lnSpc>
            </a:pPr>
            <a:r>
              <a:rPr lang="en-US" sz="1400" dirty="0"/>
              <a:t>Constants reside in cached off-chip memory</a:t>
            </a:r>
          </a:p>
          <a:p>
            <a:pPr lvl="1">
              <a:lnSpc>
                <a:spcPct val="100000"/>
              </a:lnSpc>
            </a:pPr>
            <a:endParaRPr lang="en-US" sz="1400" dirty="0"/>
          </a:p>
        </p:txBody>
      </p:sp>
      <p:graphicFrame>
        <p:nvGraphicFramePr>
          <p:cNvPr id="8" name="Content Placeholder 4"/>
          <p:cNvGraphicFramePr>
            <a:graphicFrameLocks/>
          </p:cNvGraphicFramePr>
          <p:nvPr>
            <p:extLst/>
          </p:nvPr>
        </p:nvGraphicFramePr>
        <p:xfrm>
          <a:off x="4256442" y="2204548"/>
          <a:ext cx="4617722" cy="1981200"/>
        </p:xfrm>
        <a:graphic>
          <a:graphicData uri="http://schemas.openxmlformats.org/drawingml/2006/table">
            <a:tbl>
              <a:tblPr firstRow="1" bandRow="1">
                <a:tableStyleId>{5C22544A-7EE6-4342-B048-85BDC9FD1C3A}</a:tableStyleId>
              </a:tblPr>
              <a:tblGrid>
                <a:gridCol w="2172925">
                  <a:extLst>
                    <a:ext uri="{9D8B030D-6E8A-4147-A177-3AD203B41FA5}">
                      <a16:colId xmlns:a16="http://schemas.microsoft.com/office/drawing/2014/main" val="2223899562"/>
                    </a:ext>
                  </a:extLst>
                </a:gridCol>
                <a:gridCol w="750108">
                  <a:extLst>
                    <a:ext uri="{9D8B030D-6E8A-4147-A177-3AD203B41FA5}">
                      <a16:colId xmlns:a16="http://schemas.microsoft.com/office/drawing/2014/main" val="1726202648"/>
                    </a:ext>
                  </a:extLst>
                </a:gridCol>
                <a:gridCol w="768629">
                  <a:extLst>
                    <a:ext uri="{9D8B030D-6E8A-4147-A177-3AD203B41FA5}">
                      <a16:colId xmlns:a16="http://schemas.microsoft.com/office/drawing/2014/main" val="1389513657"/>
                    </a:ext>
                  </a:extLst>
                </a:gridCol>
                <a:gridCol w="926060">
                  <a:extLst>
                    <a:ext uri="{9D8B030D-6E8A-4147-A177-3AD203B41FA5}">
                      <a16:colId xmlns:a16="http://schemas.microsoft.com/office/drawing/2014/main" val="1391184607"/>
                    </a:ext>
                  </a:extLst>
                </a:gridCol>
              </a:tblGrid>
              <a:tr h="278130">
                <a:tc>
                  <a:txBody>
                    <a:bodyPr/>
                    <a:lstStyle/>
                    <a:p>
                      <a:r>
                        <a:rPr lang="en-US" sz="1200" dirty="0"/>
                        <a:t>Variable declaration</a:t>
                      </a:r>
                    </a:p>
                  </a:txBody>
                  <a:tcPr marL="68580" marR="68580" marT="34290" marB="34290"/>
                </a:tc>
                <a:tc>
                  <a:txBody>
                    <a:bodyPr/>
                    <a:lstStyle/>
                    <a:p>
                      <a:r>
                        <a:rPr lang="en-US" sz="1200" dirty="0"/>
                        <a:t>Memory</a:t>
                      </a:r>
                    </a:p>
                  </a:txBody>
                  <a:tcPr marL="68580" marR="68580" marT="34290" marB="34290"/>
                </a:tc>
                <a:tc>
                  <a:txBody>
                    <a:bodyPr/>
                    <a:lstStyle/>
                    <a:p>
                      <a:r>
                        <a:rPr lang="en-US" sz="1200" dirty="0"/>
                        <a:t>Scope</a:t>
                      </a:r>
                    </a:p>
                  </a:txBody>
                  <a:tcPr marL="68580" marR="68580" marT="34290" marB="34290"/>
                </a:tc>
                <a:tc>
                  <a:txBody>
                    <a:bodyPr/>
                    <a:lstStyle/>
                    <a:p>
                      <a:r>
                        <a:rPr lang="en-US" sz="1200" dirty="0"/>
                        <a:t>Lifetime</a:t>
                      </a:r>
                    </a:p>
                  </a:txBody>
                  <a:tcPr marL="68580" marR="68580" marT="34290" marB="34290"/>
                </a:tc>
                <a:extLst>
                  <a:ext uri="{0D108BD9-81ED-4DB2-BD59-A6C34878D82A}">
                    <a16:rowId xmlns:a16="http://schemas.microsoft.com/office/drawing/2014/main" val="3961667226"/>
                  </a:ext>
                </a:extLst>
              </a:tr>
              <a:tr h="278130">
                <a:tc>
                  <a:txBody>
                    <a:bodyPr/>
                    <a:lstStyle/>
                    <a:p>
                      <a:r>
                        <a:rPr lang="en-US" sz="1200" dirty="0"/>
                        <a:t>Int </a:t>
                      </a:r>
                      <a:r>
                        <a:rPr lang="en-US" sz="1200" dirty="0" err="1"/>
                        <a:t>LocalVar</a:t>
                      </a:r>
                      <a:r>
                        <a:rPr lang="en-US" sz="1200" dirty="0"/>
                        <a:t>;</a:t>
                      </a:r>
                    </a:p>
                  </a:txBody>
                  <a:tcPr marL="68580" marR="68580" marT="34290" marB="34290"/>
                </a:tc>
                <a:tc>
                  <a:txBody>
                    <a:bodyPr/>
                    <a:lstStyle/>
                    <a:p>
                      <a:r>
                        <a:rPr lang="en-US" sz="1200" dirty="0"/>
                        <a:t>Register</a:t>
                      </a:r>
                    </a:p>
                  </a:txBody>
                  <a:tcPr marL="68580" marR="68580" marT="34290" marB="34290"/>
                </a:tc>
                <a:tc>
                  <a:txBody>
                    <a:bodyPr/>
                    <a:lstStyle/>
                    <a:p>
                      <a:r>
                        <a:rPr lang="en-US" sz="1200" dirty="0"/>
                        <a:t>Thread</a:t>
                      </a:r>
                    </a:p>
                  </a:txBody>
                  <a:tcPr marL="68580" marR="68580" marT="34290" marB="34290"/>
                </a:tc>
                <a:tc>
                  <a:txBody>
                    <a:bodyPr/>
                    <a:lstStyle/>
                    <a:p>
                      <a:r>
                        <a:rPr lang="en-US" sz="1200" dirty="0"/>
                        <a:t>Thread</a:t>
                      </a:r>
                    </a:p>
                  </a:txBody>
                  <a:tcPr marL="68580" marR="68580" marT="34290" marB="34290"/>
                </a:tc>
                <a:extLst>
                  <a:ext uri="{0D108BD9-81ED-4DB2-BD59-A6C34878D82A}">
                    <a16:rowId xmlns:a16="http://schemas.microsoft.com/office/drawing/2014/main" val="4056747570"/>
                  </a:ext>
                </a:extLst>
              </a:tr>
              <a:tr h="278130">
                <a:tc>
                  <a:txBody>
                    <a:bodyPr/>
                    <a:lstStyle/>
                    <a:p>
                      <a:r>
                        <a:rPr lang="en-US" sz="1200" dirty="0"/>
                        <a:t>Int </a:t>
                      </a:r>
                      <a:r>
                        <a:rPr lang="en-US" sz="1200" dirty="0" err="1"/>
                        <a:t>LocalArray</a:t>
                      </a:r>
                      <a:r>
                        <a:rPr lang="en-US" sz="1200" dirty="0"/>
                        <a:t>[10];</a:t>
                      </a:r>
                    </a:p>
                  </a:txBody>
                  <a:tcPr marL="68580" marR="68580" marT="34290" marB="34290"/>
                </a:tc>
                <a:tc>
                  <a:txBody>
                    <a:bodyPr/>
                    <a:lstStyle/>
                    <a:p>
                      <a:r>
                        <a:rPr lang="en-US" sz="1200" dirty="0"/>
                        <a:t>Local</a:t>
                      </a:r>
                    </a:p>
                  </a:txBody>
                  <a:tcPr marL="68580" marR="68580" marT="34290" marB="34290"/>
                </a:tc>
                <a:tc>
                  <a:txBody>
                    <a:bodyPr/>
                    <a:lstStyle/>
                    <a:p>
                      <a:r>
                        <a:rPr lang="en-US" sz="1200" dirty="0"/>
                        <a:t>Thread</a:t>
                      </a:r>
                    </a:p>
                  </a:txBody>
                  <a:tcPr marL="68580" marR="68580" marT="34290" marB="34290"/>
                </a:tc>
                <a:tc>
                  <a:txBody>
                    <a:bodyPr/>
                    <a:lstStyle/>
                    <a:p>
                      <a:r>
                        <a:rPr lang="en-US" sz="1200" dirty="0"/>
                        <a:t>Thread</a:t>
                      </a:r>
                    </a:p>
                  </a:txBody>
                  <a:tcPr marL="68580" marR="68580" marT="34290" marB="34290"/>
                </a:tc>
                <a:extLst>
                  <a:ext uri="{0D108BD9-81ED-4DB2-BD59-A6C34878D82A}">
                    <a16:rowId xmlns:a16="http://schemas.microsoft.com/office/drawing/2014/main" val="2235256731"/>
                  </a:ext>
                </a:extLst>
              </a:tr>
              <a:tr h="434340">
                <a:tc>
                  <a:txBody>
                    <a:bodyPr/>
                    <a:lstStyle/>
                    <a:p>
                      <a:r>
                        <a:rPr lang="en-US" sz="1200" dirty="0"/>
                        <a:t>[__device__] __shared__ int </a:t>
                      </a:r>
                      <a:r>
                        <a:rPr lang="en-US" sz="1200" dirty="0" err="1"/>
                        <a:t>SharedVar</a:t>
                      </a:r>
                      <a:r>
                        <a:rPr lang="en-US" sz="1200" dirty="0"/>
                        <a:t>;</a:t>
                      </a:r>
                    </a:p>
                  </a:txBody>
                  <a:tcPr marL="68580" marR="68580" marT="34290" marB="34290"/>
                </a:tc>
                <a:tc>
                  <a:txBody>
                    <a:bodyPr/>
                    <a:lstStyle/>
                    <a:p>
                      <a:r>
                        <a:rPr lang="en-US" sz="1200" dirty="0"/>
                        <a:t>Shared</a:t>
                      </a:r>
                    </a:p>
                  </a:txBody>
                  <a:tcPr marL="68580" marR="68580" marT="34290" marB="34290"/>
                </a:tc>
                <a:tc>
                  <a:txBody>
                    <a:bodyPr/>
                    <a:lstStyle/>
                    <a:p>
                      <a:r>
                        <a:rPr lang="en-US" sz="1200" dirty="0"/>
                        <a:t>Block</a:t>
                      </a:r>
                    </a:p>
                  </a:txBody>
                  <a:tcPr marL="68580" marR="68580" marT="34290" marB="34290"/>
                </a:tc>
                <a:tc>
                  <a:txBody>
                    <a:bodyPr/>
                    <a:lstStyle/>
                    <a:p>
                      <a:r>
                        <a:rPr lang="en-US" sz="1200" dirty="0"/>
                        <a:t>Block</a:t>
                      </a:r>
                    </a:p>
                  </a:txBody>
                  <a:tcPr marL="68580" marR="68580" marT="34290" marB="34290"/>
                </a:tc>
                <a:extLst>
                  <a:ext uri="{0D108BD9-81ED-4DB2-BD59-A6C34878D82A}">
                    <a16:rowId xmlns:a16="http://schemas.microsoft.com/office/drawing/2014/main" val="1979254142"/>
                  </a:ext>
                </a:extLst>
              </a:tr>
              <a:tr h="278130">
                <a:tc>
                  <a:txBody>
                    <a:bodyPr/>
                    <a:lstStyle/>
                    <a:p>
                      <a:r>
                        <a:rPr lang="en-US" sz="1200" dirty="0"/>
                        <a:t>__device__ int </a:t>
                      </a:r>
                      <a:r>
                        <a:rPr lang="en-US" sz="1200" dirty="0" err="1"/>
                        <a:t>GlobalVar</a:t>
                      </a:r>
                      <a:r>
                        <a:rPr lang="en-US" sz="1200" dirty="0"/>
                        <a:t>;</a:t>
                      </a:r>
                    </a:p>
                  </a:txBody>
                  <a:tcPr marL="68580" marR="68580" marT="34290" marB="34290"/>
                </a:tc>
                <a:tc>
                  <a:txBody>
                    <a:bodyPr/>
                    <a:lstStyle/>
                    <a:p>
                      <a:r>
                        <a:rPr lang="en-US" sz="1200" dirty="0"/>
                        <a:t>Global</a:t>
                      </a:r>
                    </a:p>
                  </a:txBody>
                  <a:tcPr marL="68580" marR="68580" marT="34290" marB="34290"/>
                </a:tc>
                <a:tc>
                  <a:txBody>
                    <a:bodyPr/>
                    <a:lstStyle/>
                    <a:p>
                      <a:r>
                        <a:rPr lang="en-US" sz="1200" dirty="0"/>
                        <a:t>Grid</a:t>
                      </a:r>
                    </a:p>
                  </a:txBody>
                  <a:tcPr marL="68580" marR="68580" marT="34290" marB="34290"/>
                </a:tc>
                <a:tc>
                  <a:txBody>
                    <a:bodyPr/>
                    <a:lstStyle/>
                    <a:p>
                      <a:r>
                        <a:rPr lang="en-US" sz="1200" dirty="0"/>
                        <a:t>Application</a:t>
                      </a:r>
                    </a:p>
                  </a:txBody>
                  <a:tcPr marL="68580" marR="68580" marT="34290" marB="34290"/>
                </a:tc>
                <a:extLst>
                  <a:ext uri="{0D108BD9-81ED-4DB2-BD59-A6C34878D82A}">
                    <a16:rowId xmlns:a16="http://schemas.microsoft.com/office/drawing/2014/main" val="2702427677"/>
                  </a:ext>
                </a:extLst>
              </a:tr>
              <a:tr h="434340">
                <a:tc>
                  <a:txBody>
                    <a:bodyPr/>
                    <a:lstStyle/>
                    <a:p>
                      <a:r>
                        <a:rPr lang="en-US" sz="1200" dirty="0"/>
                        <a:t>[__device__] __constant__ int </a:t>
                      </a:r>
                      <a:r>
                        <a:rPr lang="en-US" sz="1200" dirty="0" err="1"/>
                        <a:t>ConstantVar</a:t>
                      </a:r>
                      <a:r>
                        <a:rPr lang="en-US" sz="1200" dirty="0"/>
                        <a:t>;</a:t>
                      </a:r>
                    </a:p>
                  </a:txBody>
                  <a:tcPr marL="68580" marR="68580" marT="34290" marB="34290"/>
                </a:tc>
                <a:tc>
                  <a:txBody>
                    <a:bodyPr/>
                    <a:lstStyle/>
                    <a:p>
                      <a:r>
                        <a:rPr lang="en-US" sz="1200" dirty="0"/>
                        <a:t>Constant</a:t>
                      </a:r>
                    </a:p>
                  </a:txBody>
                  <a:tcPr marL="68580" marR="68580" marT="34290" marB="34290"/>
                </a:tc>
                <a:tc>
                  <a:txBody>
                    <a:bodyPr/>
                    <a:lstStyle/>
                    <a:p>
                      <a:r>
                        <a:rPr lang="en-US" sz="1200" dirty="0"/>
                        <a:t>Grid</a:t>
                      </a:r>
                    </a:p>
                  </a:txBody>
                  <a:tcPr marL="68580" marR="68580" marT="34290" marB="34290"/>
                </a:tc>
                <a:tc>
                  <a:txBody>
                    <a:bodyPr/>
                    <a:lstStyle/>
                    <a:p>
                      <a:r>
                        <a:rPr lang="en-US" sz="1200" dirty="0"/>
                        <a:t>Application </a:t>
                      </a:r>
                    </a:p>
                  </a:txBody>
                  <a:tcPr marL="68580" marR="68580" marT="34290" marB="34290"/>
                </a:tc>
                <a:extLst>
                  <a:ext uri="{0D108BD9-81ED-4DB2-BD59-A6C34878D82A}">
                    <a16:rowId xmlns:a16="http://schemas.microsoft.com/office/drawing/2014/main" val="457783673"/>
                  </a:ext>
                </a:extLst>
              </a:tr>
            </a:tbl>
          </a:graphicData>
        </a:graphic>
      </p:graphicFrame>
    </p:spTree>
    <p:extLst>
      <p:ext uri="{BB962C8B-B14F-4D97-AF65-F5344CB8AC3E}">
        <p14:creationId xmlns:p14="http://schemas.microsoft.com/office/powerpoint/2010/main" val="2705217219"/>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Synchronization</a:t>
            </a:r>
          </a:p>
        </p:txBody>
      </p:sp>
      <p:sp>
        <p:nvSpPr>
          <p:cNvPr id="5" name="Content Placeholder 4"/>
          <p:cNvSpPr>
            <a:spLocks noGrp="1"/>
          </p:cNvSpPr>
          <p:nvPr>
            <p:ph type="body" idx="1"/>
          </p:nvPr>
        </p:nvSpPr>
        <p:spPr/>
        <p:txBody>
          <a:bodyPr anchor="t">
            <a:noAutofit/>
          </a:bodyPr>
          <a:lstStyle/>
          <a:p>
            <a:pPr>
              <a:buFont typeface="Arial" panose="020B0604020202020204" pitchFamily="34" charset="0"/>
              <a:buChar char="•"/>
            </a:pPr>
            <a:r>
              <a:rPr lang="en-US" sz="2100" dirty="0"/>
              <a:t>Many applications require different means of synchronization.</a:t>
            </a:r>
          </a:p>
          <a:p>
            <a:pPr lvl="1">
              <a:buFont typeface="Arial" panose="020B0604020202020204" pitchFamily="34" charset="0"/>
              <a:buChar char="•"/>
            </a:pPr>
            <a:r>
              <a:rPr lang="en-US" sz="1800" dirty="0"/>
              <a:t>Intra Block</a:t>
            </a:r>
          </a:p>
          <a:p>
            <a:pPr lvl="1">
              <a:buFont typeface="Arial" panose="020B0604020202020204" pitchFamily="34" charset="0"/>
              <a:buChar char="•"/>
            </a:pPr>
            <a:r>
              <a:rPr lang="en-US" sz="1800" dirty="0"/>
              <a:t>Inter Block</a:t>
            </a:r>
          </a:p>
          <a:p>
            <a:pPr lvl="1">
              <a:buFont typeface="Arial" panose="020B0604020202020204" pitchFamily="34" charset="0"/>
              <a:buChar char="•"/>
            </a:pPr>
            <a:r>
              <a:rPr lang="en-US" sz="1800" dirty="0"/>
              <a:t>CPU/GPU concurrent execution</a:t>
            </a:r>
          </a:p>
        </p:txBody>
      </p:sp>
      <p:sp>
        <p:nvSpPr>
          <p:cNvPr id="9" name="Rectangle 8"/>
          <p:cNvSpPr/>
          <p:nvPr/>
        </p:nvSpPr>
        <p:spPr>
          <a:xfrm>
            <a:off x="3106386" y="3328292"/>
            <a:ext cx="3827506" cy="9267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defRPr/>
            </a:pPr>
            <a:r>
              <a:rPr lang="en-US" sz="3000" kern="1200" dirty="0">
                <a:solidFill>
                  <a:srgbClr val="FFFFFF"/>
                </a:solidFill>
                <a:latin typeface="Century Schoolbook" panose="02040604050505020304"/>
              </a:rPr>
              <a:t>How can we do these?</a:t>
            </a:r>
          </a:p>
        </p:txBody>
      </p:sp>
    </p:spTree>
    <p:extLst>
      <p:ext uri="{BB962C8B-B14F-4D97-AF65-F5344CB8AC3E}">
        <p14:creationId xmlns:p14="http://schemas.microsoft.com/office/powerpoint/2010/main" val="2118992839"/>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fade">
                                      <p:cBhvr>
                                        <p:cTn id="10" dur="500"/>
                                        <p:tgtEl>
                                          <p:spTgt spid="5">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animEffect transition="in" filter="fade">
                                      <p:cBhvr>
                                        <p:cTn id="13" dur="500"/>
                                        <p:tgtEl>
                                          <p:spTgt spid="5">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
                                            <p:txEl>
                                              <p:pRg st="3" end="3"/>
                                            </p:txEl>
                                          </p:spTgt>
                                        </p:tgtEl>
                                        <p:attrNameLst>
                                          <p:attrName>style.visibility</p:attrName>
                                        </p:attrNameLst>
                                      </p:cBhvr>
                                      <p:to>
                                        <p:strVal val="visible"/>
                                      </p:to>
                                    </p:set>
                                    <p:animEffect transition="in" filter="fade">
                                      <p:cBhvr>
                                        <p:cTn id="16" dur="500"/>
                                        <p:tgtEl>
                                          <p:spTgt spid="5">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9"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Synchronization</a:t>
            </a:r>
          </a:p>
        </p:txBody>
      </p:sp>
      <p:sp>
        <p:nvSpPr>
          <p:cNvPr id="5" name="Content Placeholder 4"/>
          <p:cNvSpPr>
            <a:spLocks noGrp="1"/>
          </p:cNvSpPr>
          <p:nvPr>
            <p:ph type="body" idx="1"/>
          </p:nvPr>
        </p:nvSpPr>
        <p:spPr/>
        <p:txBody>
          <a:bodyPr anchor="t">
            <a:noAutofit/>
          </a:bodyPr>
          <a:lstStyle/>
          <a:p>
            <a:pPr>
              <a:buFont typeface="Arial" panose="020B0604020202020204" pitchFamily="34" charset="0"/>
              <a:buChar char="•"/>
            </a:pPr>
            <a:r>
              <a:rPr lang="en-US" sz="2100" dirty="0"/>
              <a:t>Many applications require different means of synchronization.</a:t>
            </a:r>
          </a:p>
          <a:p>
            <a:pPr lvl="1">
              <a:buFont typeface="Arial" panose="020B0604020202020204" pitchFamily="34" charset="0"/>
              <a:buChar char="•"/>
            </a:pPr>
            <a:r>
              <a:rPr lang="en-US" sz="1800" dirty="0"/>
              <a:t>Intra Block</a:t>
            </a:r>
          </a:p>
          <a:p>
            <a:pPr lvl="2">
              <a:buFont typeface="Arial" panose="020B0604020202020204" pitchFamily="34" charset="0"/>
              <a:buChar char="•"/>
            </a:pPr>
            <a:r>
              <a:rPr lang="en-US" sz="1500" dirty="0"/>
              <a:t>__</a:t>
            </a:r>
            <a:r>
              <a:rPr lang="en-US" sz="1500" dirty="0" err="1"/>
              <a:t>syncthreads</a:t>
            </a:r>
            <a:r>
              <a:rPr lang="en-US" sz="1500" dirty="0"/>
              <a:t>() </a:t>
            </a:r>
          </a:p>
          <a:p>
            <a:pPr lvl="3">
              <a:buFont typeface="Arial" panose="020B0604020202020204" pitchFamily="34" charset="0"/>
              <a:buChar char="•"/>
            </a:pPr>
            <a:r>
              <a:rPr lang="en-US" sz="1500" dirty="0"/>
              <a:t>Must be reached by all threads from the block.</a:t>
            </a:r>
          </a:p>
          <a:p>
            <a:pPr lvl="3">
              <a:buFont typeface="Arial" panose="020B0604020202020204" pitchFamily="34" charset="0"/>
              <a:buChar char="•"/>
            </a:pPr>
            <a:r>
              <a:rPr lang="en-US" sz="1500" dirty="0"/>
              <a:t>Ensures that for all threads in the block, the code preceding the instruction is executed before the instructions following it.</a:t>
            </a:r>
          </a:p>
          <a:p>
            <a:pPr lvl="2">
              <a:buFont typeface="Arial" panose="020B0604020202020204" pitchFamily="34" charset="0"/>
              <a:buChar char="•"/>
            </a:pPr>
            <a:r>
              <a:rPr lang="en-US" sz="1500" dirty="0"/>
              <a:t>Atomic operations (in shared memory)</a:t>
            </a:r>
          </a:p>
          <a:p>
            <a:pPr lvl="1">
              <a:buFont typeface="Arial" panose="020B0604020202020204" pitchFamily="34" charset="0"/>
              <a:buChar char="•"/>
            </a:pPr>
            <a:endParaRPr lang="en-US" sz="1800" dirty="0"/>
          </a:p>
        </p:txBody>
      </p:sp>
    </p:spTree>
    <p:extLst>
      <p:ext uri="{BB962C8B-B14F-4D97-AF65-F5344CB8AC3E}">
        <p14:creationId xmlns:p14="http://schemas.microsoft.com/office/powerpoint/2010/main" val="2048947828"/>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fade">
                                      <p:cBhvr>
                                        <p:cTn id="10" dur="500"/>
                                        <p:tgtEl>
                                          <p:spTgt spid="5">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animEffect transition="in" filter="fade">
                                      <p:cBhvr>
                                        <p:cTn id="13" dur="500"/>
                                        <p:tgtEl>
                                          <p:spTgt spid="5">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
                                            <p:txEl>
                                              <p:pRg st="3" end="3"/>
                                            </p:txEl>
                                          </p:spTgt>
                                        </p:tgtEl>
                                        <p:attrNameLst>
                                          <p:attrName>style.visibility</p:attrName>
                                        </p:attrNameLst>
                                      </p:cBhvr>
                                      <p:to>
                                        <p:strVal val="visible"/>
                                      </p:to>
                                    </p:set>
                                    <p:animEffect transition="in" filter="fade">
                                      <p:cBhvr>
                                        <p:cTn id="16" dur="500"/>
                                        <p:tgtEl>
                                          <p:spTgt spid="5">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animEffect transition="in" filter="fade">
                                      <p:cBhvr>
                                        <p:cTn id="19" dur="500"/>
                                        <p:tgtEl>
                                          <p:spTgt spid="5">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5">
                                            <p:txEl>
                                              <p:pRg st="5" end="5"/>
                                            </p:txEl>
                                          </p:spTgt>
                                        </p:tgtEl>
                                        <p:attrNameLst>
                                          <p:attrName>style.visibility</p:attrName>
                                        </p:attrNameLst>
                                      </p:cBhvr>
                                      <p:to>
                                        <p:strVal val="visible"/>
                                      </p:to>
                                    </p:set>
                                    <p:animEffect transition="in" filter="fade">
                                      <p:cBhvr>
                                        <p:cTn id="22"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Synchronization</a:t>
            </a:r>
          </a:p>
        </p:txBody>
      </p:sp>
      <p:sp>
        <p:nvSpPr>
          <p:cNvPr id="5" name="Content Placeholder 4"/>
          <p:cNvSpPr>
            <a:spLocks noGrp="1"/>
          </p:cNvSpPr>
          <p:nvPr>
            <p:ph type="body" idx="1"/>
          </p:nvPr>
        </p:nvSpPr>
        <p:spPr/>
        <p:txBody>
          <a:bodyPr anchor="t">
            <a:noAutofit/>
          </a:bodyPr>
          <a:lstStyle/>
          <a:p>
            <a:pPr>
              <a:buFont typeface="Arial" panose="020B0604020202020204" pitchFamily="34" charset="0"/>
              <a:buChar char="•"/>
            </a:pPr>
            <a:r>
              <a:rPr lang="en-US" sz="2100" dirty="0"/>
              <a:t>Many applications require different means of synchronization.</a:t>
            </a:r>
          </a:p>
          <a:p>
            <a:pPr lvl="1">
              <a:buFont typeface="Arial" panose="020B0604020202020204" pitchFamily="34" charset="0"/>
              <a:buChar char="•"/>
            </a:pPr>
            <a:r>
              <a:rPr lang="en-US" sz="1800" dirty="0"/>
              <a:t>Inter Block</a:t>
            </a:r>
          </a:p>
          <a:p>
            <a:pPr lvl="2">
              <a:buFont typeface="Arial" panose="020B0604020202020204" pitchFamily="34" charset="0"/>
              <a:buChar char="•"/>
            </a:pPr>
            <a:r>
              <a:rPr lang="en-US" sz="1500" dirty="0"/>
              <a:t>No explicit way of doing this</a:t>
            </a:r>
          </a:p>
          <a:p>
            <a:pPr lvl="3">
              <a:buFont typeface="Arial" panose="020B0604020202020204" pitchFamily="34" charset="0"/>
              <a:buChar char="•"/>
            </a:pPr>
            <a:r>
              <a:rPr lang="en-US" sz="1500" dirty="0"/>
              <a:t>Terminate kernel at synchronization point, and then launch new kernel to continue after.</a:t>
            </a:r>
          </a:p>
          <a:p>
            <a:pPr lvl="2">
              <a:buFont typeface="Arial" panose="020B0604020202020204" pitchFamily="34" charset="0"/>
              <a:buChar char="•"/>
            </a:pPr>
            <a:r>
              <a:rPr lang="en-US" sz="1500" dirty="0"/>
              <a:t>Atomic operations (in global memory, should be avoided)</a:t>
            </a:r>
          </a:p>
          <a:p>
            <a:pPr lvl="1">
              <a:buFont typeface="Arial" panose="020B0604020202020204" pitchFamily="34" charset="0"/>
              <a:buChar char="•"/>
            </a:pPr>
            <a:endParaRPr lang="en-US" sz="1800" dirty="0"/>
          </a:p>
        </p:txBody>
      </p:sp>
    </p:spTree>
    <p:extLst>
      <p:ext uri="{BB962C8B-B14F-4D97-AF65-F5344CB8AC3E}">
        <p14:creationId xmlns:p14="http://schemas.microsoft.com/office/powerpoint/2010/main" val="3415961906"/>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fade">
                                      <p:cBhvr>
                                        <p:cTn id="10" dur="500"/>
                                        <p:tgtEl>
                                          <p:spTgt spid="5">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animEffect transition="in" filter="fade">
                                      <p:cBhvr>
                                        <p:cTn id="13" dur="500"/>
                                        <p:tgtEl>
                                          <p:spTgt spid="5">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
                                            <p:txEl>
                                              <p:pRg st="3" end="3"/>
                                            </p:txEl>
                                          </p:spTgt>
                                        </p:tgtEl>
                                        <p:attrNameLst>
                                          <p:attrName>style.visibility</p:attrName>
                                        </p:attrNameLst>
                                      </p:cBhvr>
                                      <p:to>
                                        <p:strVal val="visible"/>
                                      </p:to>
                                    </p:set>
                                    <p:animEffect transition="in" filter="fade">
                                      <p:cBhvr>
                                        <p:cTn id="16" dur="500"/>
                                        <p:tgtEl>
                                          <p:spTgt spid="5">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animEffect transition="in" filter="fade">
                                      <p:cBhvr>
                                        <p:cTn id="19" dur="5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Synchronization</a:t>
            </a:r>
          </a:p>
        </p:txBody>
      </p:sp>
      <p:sp>
        <p:nvSpPr>
          <p:cNvPr id="5" name="Content Placeholder 4"/>
          <p:cNvSpPr>
            <a:spLocks noGrp="1"/>
          </p:cNvSpPr>
          <p:nvPr>
            <p:ph type="body" idx="1"/>
          </p:nvPr>
        </p:nvSpPr>
        <p:spPr/>
        <p:txBody>
          <a:bodyPr anchor="t">
            <a:noAutofit/>
          </a:bodyPr>
          <a:lstStyle/>
          <a:p>
            <a:pPr>
              <a:buFont typeface="Arial" panose="020B0604020202020204" pitchFamily="34" charset="0"/>
              <a:buChar char="•"/>
            </a:pPr>
            <a:r>
              <a:rPr lang="en-US" sz="2100" dirty="0"/>
              <a:t>Many applications require different means of synchronization.</a:t>
            </a:r>
          </a:p>
          <a:p>
            <a:pPr lvl="1">
              <a:buFont typeface="Arial" panose="020B0604020202020204" pitchFamily="34" charset="0"/>
              <a:buChar char="•"/>
            </a:pPr>
            <a:r>
              <a:rPr lang="en-US" sz="1800" dirty="0"/>
              <a:t>CPU/GPU concurrent execution</a:t>
            </a:r>
          </a:p>
          <a:p>
            <a:pPr lvl="2">
              <a:buFont typeface="Arial" panose="020B0604020202020204" pitchFamily="34" charset="0"/>
              <a:buChar char="•"/>
            </a:pPr>
            <a:r>
              <a:rPr lang="en-US" sz="1500" dirty="0"/>
              <a:t>Copy data back and forth</a:t>
            </a:r>
          </a:p>
          <a:p>
            <a:pPr lvl="1">
              <a:buFont typeface="Arial" panose="020B0604020202020204" pitchFamily="34" charset="0"/>
              <a:buChar char="•"/>
            </a:pPr>
            <a:endParaRPr lang="en-US" sz="1800" dirty="0"/>
          </a:p>
        </p:txBody>
      </p:sp>
    </p:spTree>
    <p:extLst>
      <p:ext uri="{BB962C8B-B14F-4D97-AF65-F5344CB8AC3E}">
        <p14:creationId xmlns:p14="http://schemas.microsoft.com/office/powerpoint/2010/main" val="3336406859"/>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Synchronization</a:t>
            </a:r>
          </a:p>
        </p:txBody>
      </p:sp>
      <p:sp>
        <p:nvSpPr>
          <p:cNvPr id="2" name="Text Placeholder 1"/>
          <p:cNvSpPr>
            <a:spLocks noGrp="1"/>
          </p:cNvSpPr>
          <p:nvPr>
            <p:ph type="body" idx="1"/>
          </p:nvPr>
        </p:nvSpPr>
        <p:spPr/>
        <p:txBody>
          <a:bodyPr/>
          <a:lstStyle/>
          <a:p>
            <a:r>
              <a:rPr lang="en-US" dirty="0"/>
              <a:t>Race Condition</a:t>
            </a:r>
          </a:p>
          <a:p>
            <a:pPr lvl="1"/>
            <a:r>
              <a:rPr lang="en-US" dirty="0"/>
              <a:t>An undesirable situation that occurs when a device or system attempts to perform two or more operations at the same time, but because of the nature of the device or system, the operations must be done in the proper sequence to be done correctly.</a:t>
            </a:r>
          </a:p>
          <a:p>
            <a:pPr lvl="1"/>
            <a:endParaRPr lang="en-US" dirty="0"/>
          </a:p>
        </p:txBody>
      </p:sp>
      <p:sp>
        <p:nvSpPr>
          <p:cNvPr id="6" name="Rectangle 5"/>
          <p:cNvSpPr/>
          <p:nvPr/>
        </p:nvSpPr>
        <p:spPr>
          <a:xfrm>
            <a:off x="3115344" y="3141087"/>
            <a:ext cx="3827506" cy="9267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defRPr/>
            </a:pPr>
            <a:r>
              <a:rPr lang="en-US" sz="3000" kern="1200" dirty="0">
                <a:solidFill>
                  <a:srgbClr val="FFFFFF"/>
                </a:solidFill>
                <a:latin typeface="Century Schoolbook" panose="02040604050505020304"/>
              </a:rPr>
              <a:t>How can we avoid this on a GPU?</a:t>
            </a:r>
          </a:p>
        </p:txBody>
      </p:sp>
    </p:spTree>
    <p:extLst>
      <p:ext uri="{BB962C8B-B14F-4D97-AF65-F5344CB8AC3E}">
        <p14:creationId xmlns:p14="http://schemas.microsoft.com/office/powerpoint/2010/main" val="3088394254"/>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6"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Synchronization</a:t>
            </a:r>
          </a:p>
        </p:txBody>
      </p:sp>
      <p:sp>
        <p:nvSpPr>
          <p:cNvPr id="2" name="Text Placeholder 1"/>
          <p:cNvSpPr>
            <a:spLocks noGrp="1"/>
          </p:cNvSpPr>
          <p:nvPr>
            <p:ph type="body" idx="1"/>
          </p:nvPr>
        </p:nvSpPr>
        <p:spPr/>
        <p:txBody>
          <a:bodyPr/>
          <a:lstStyle/>
          <a:p>
            <a:r>
              <a:rPr lang="en-US" dirty="0"/>
              <a:t>Atomic Instructions</a:t>
            </a:r>
          </a:p>
          <a:p>
            <a:pPr lvl="1"/>
            <a:r>
              <a:rPr lang="en-US" dirty="0"/>
              <a:t>Atomic instructions are special hardware instructions that perform an operation on one or more memory locations atomically (indivisible or uninterruptible). </a:t>
            </a:r>
          </a:p>
          <a:p>
            <a:pPr lvl="1"/>
            <a:r>
              <a:rPr lang="en-US" dirty="0"/>
              <a:t>An atomic operation either succeeds or fails in its entirety, regardless of what instructions are being executed by other threads. </a:t>
            </a:r>
          </a:p>
          <a:p>
            <a:pPr lvl="1"/>
            <a:endParaRPr lang="en-US" dirty="0"/>
          </a:p>
        </p:txBody>
      </p:sp>
    </p:spTree>
    <p:extLst>
      <p:ext uri="{BB962C8B-B14F-4D97-AF65-F5344CB8AC3E}">
        <p14:creationId xmlns:p14="http://schemas.microsoft.com/office/powerpoint/2010/main" val="1861274781"/>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Effect transition="in" filter="fade">
                                      <p:cBhvr>
                                        <p:cTn id="13" dur="500"/>
                                        <p:tgtEl>
                                          <p:spTgt spid="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CUDA Memory Model</a:t>
            </a:r>
          </a:p>
        </p:txBody>
      </p:sp>
      <p:sp>
        <p:nvSpPr>
          <p:cNvPr id="6" name="Text Placeholder 5"/>
          <p:cNvSpPr>
            <a:spLocks noGrp="1"/>
          </p:cNvSpPr>
          <p:nvPr>
            <p:ph type="body" idx="1"/>
          </p:nvPr>
        </p:nvSpPr>
        <p:spPr/>
        <p:txBody>
          <a:bodyPr/>
          <a:lstStyle/>
          <a:p>
            <a:r>
              <a:rPr lang="en-US" dirty="0"/>
              <a:t>Generally, applications don’t have random accesses</a:t>
            </a:r>
          </a:p>
          <a:p>
            <a:pPr lvl="1">
              <a:buFont typeface="Arial" panose="020B0604020202020204" pitchFamily="34" charset="0"/>
              <a:buChar char="•"/>
            </a:pPr>
            <a:r>
              <a:rPr lang="en-US" dirty="0"/>
              <a:t>Random accesses are very hard to improve</a:t>
            </a:r>
          </a:p>
          <a:p>
            <a:r>
              <a:rPr lang="en-US" dirty="0"/>
              <a:t>Having locality in our data helps improve the performance</a:t>
            </a:r>
          </a:p>
          <a:p>
            <a:r>
              <a:rPr lang="en-US" dirty="0"/>
              <a:t>There are two types of data locality that memory architectures make use of</a:t>
            </a:r>
          </a:p>
          <a:p>
            <a:r>
              <a:rPr lang="en-US" dirty="0"/>
              <a:t>Temporal locality</a:t>
            </a:r>
          </a:p>
          <a:p>
            <a:pPr lvl="1">
              <a:buFont typeface="Arial" panose="020B0604020202020204" pitchFamily="34" charset="0"/>
              <a:buChar char="•"/>
            </a:pPr>
            <a:r>
              <a:rPr lang="en-US" dirty="0"/>
              <a:t>Useful data tends to continue being useful</a:t>
            </a:r>
          </a:p>
          <a:p>
            <a:r>
              <a:rPr lang="en-US" dirty="0"/>
              <a:t>Spatial locality</a:t>
            </a:r>
          </a:p>
          <a:p>
            <a:pPr lvl="1">
              <a:buFont typeface="Arial" panose="020B0604020202020204" pitchFamily="34" charset="0"/>
              <a:buChar char="•"/>
            </a:pPr>
            <a:r>
              <a:rPr lang="en-US" dirty="0"/>
              <a:t>Useful data tends to be followed by more useful data</a:t>
            </a:r>
          </a:p>
        </p:txBody>
      </p:sp>
    </p:spTree>
    <p:extLst>
      <p:ext uri="{BB962C8B-B14F-4D97-AF65-F5344CB8AC3E}">
        <p14:creationId xmlns:p14="http://schemas.microsoft.com/office/powerpoint/2010/main" val="845275342"/>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6">
                                            <p:txEl>
                                              <p:pRg st="3" end="3"/>
                                            </p:txEl>
                                          </p:spTgt>
                                        </p:tgtEl>
                                        <p:attrNameLst>
                                          <p:attrName>style.visibility</p:attrName>
                                        </p:attrNameLst>
                                      </p:cBhvr>
                                      <p:to>
                                        <p:strVal val="visible"/>
                                      </p:to>
                                    </p:set>
                                    <p:animEffect transition="in" filter="fade">
                                      <p:cBhvr>
                                        <p:cTn id="20" dur="500"/>
                                        <p:tgtEl>
                                          <p:spTgt spid="6">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6">
                                            <p:txEl>
                                              <p:pRg st="4" end="4"/>
                                            </p:txEl>
                                          </p:spTgt>
                                        </p:tgtEl>
                                        <p:attrNameLst>
                                          <p:attrName>style.visibility</p:attrName>
                                        </p:attrNameLst>
                                      </p:cBhvr>
                                      <p:to>
                                        <p:strVal val="visible"/>
                                      </p:to>
                                    </p:set>
                                    <p:animEffect transition="in" filter="fade">
                                      <p:cBhvr>
                                        <p:cTn id="25" dur="500"/>
                                        <p:tgtEl>
                                          <p:spTgt spid="6">
                                            <p:txEl>
                                              <p:pRg st="4" end="4"/>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
                                            <p:txEl>
                                              <p:pRg st="5" end="5"/>
                                            </p:txEl>
                                          </p:spTgt>
                                        </p:tgtEl>
                                        <p:attrNameLst>
                                          <p:attrName>style.visibility</p:attrName>
                                        </p:attrNameLst>
                                      </p:cBhvr>
                                      <p:to>
                                        <p:strVal val="visible"/>
                                      </p:to>
                                    </p:set>
                                    <p:animEffect transition="in" filter="fade">
                                      <p:cBhvr>
                                        <p:cTn id="28" dur="500"/>
                                        <p:tgtEl>
                                          <p:spTgt spid="6">
                                            <p:txEl>
                                              <p:pRg st="5" end="5"/>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6">
                                            <p:txEl>
                                              <p:pRg st="6" end="6"/>
                                            </p:txEl>
                                          </p:spTgt>
                                        </p:tgtEl>
                                        <p:attrNameLst>
                                          <p:attrName>style.visibility</p:attrName>
                                        </p:attrNameLst>
                                      </p:cBhvr>
                                      <p:to>
                                        <p:strVal val="visible"/>
                                      </p:to>
                                    </p:set>
                                    <p:animEffect transition="in" filter="fade">
                                      <p:cBhvr>
                                        <p:cTn id="33" dur="500"/>
                                        <p:tgtEl>
                                          <p:spTgt spid="6">
                                            <p:txEl>
                                              <p:pRg st="6" end="6"/>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6">
                                            <p:txEl>
                                              <p:pRg st="7" end="7"/>
                                            </p:txEl>
                                          </p:spTgt>
                                        </p:tgtEl>
                                        <p:attrNameLst>
                                          <p:attrName>style.visibility</p:attrName>
                                        </p:attrNameLst>
                                      </p:cBhvr>
                                      <p:to>
                                        <p:strVal val="visible"/>
                                      </p:to>
                                    </p:set>
                                    <p:animEffect transition="in" filter="fade">
                                      <p:cBhvr>
                                        <p:cTn id="36" dur="500"/>
                                        <p:tgtEl>
                                          <p:spTgt spid="6">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Synchronization</a:t>
            </a:r>
          </a:p>
        </p:txBody>
      </p:sp>
      <p:sp>
        <p:nvSpPr>
          <p:cNvPr id="5" name="Content Placeholder 4"/>
          <p:cNvSpPr>
            <a:spLocks noGrp="1"/>
          </p:cNvSpPr>
          <p:nvPr>
            <p:ph idx="1"/>
          </p:nvPr>
        </p:nvSpPr>
        <p:spPr/>
        <p:txBody>
          <a:bodyPr/>
          <a:lstStyle/>
          <a:p>
            <a:r>
              <a:rPr lang="en-US" dirty="0"/>
              <a:t>Use of atomic operations</a:t>
            </a:r>
          </a:p>
          <a:p>
            <a:pPr lvl="1"/>
            <a:r>
              <a:rPr lang="en-US" dirty="0"/>
              <a:t>Collaboration</a:t>
            </a:r>
          </a:p>
          <a:p>
            <a:pPr lvl="2"/>
            <a:r>
              <a:rPr lang="en-US" dirty="0"/>
              <a:t>Atomics on an array that will be the output of the kernel</a:t>
            </a:r>
          </a:p>
          <a:p>
            <a:pPr lvl="3"/>
            <a:r>
              <a:rPr lang="en-US" dirty="0"/>
              <a:t>Histogram</a:t>
            </a:r>
          </a:p>
          <a:p>
            <a:pPr lvl="1"/>
            <a:r>
              <a:rPr lang="en-US" dirty="0"/>
              <a:t>Synchronization</a:t>
            </a:r>
          </a:p>
          <a:p>
            <a:pPr lvl="2"/>
            <a:r>
              <a:rPr lang="en-US" dirty="0"/>
              <a:t>Atomics on memory locations that are used for synchronization or coordination</a:t>
            </a:r>
          </a:p>
          <a:p>
            <a:pPr lvl="3"/>
            <a:r>
              <a:rPr lang="en-US" dirty="0"/>
              <a:t>Counters, locks, flags…</a:t>
            </a:r>
          </a:p>
          <a:p>
            <a:r>
              <a:rPr lang="en-US" dirty="0"/>
              <a:t>CUDA provides atomic functions on shared memory and global memory</a:t>
            </a:r>
          </a:p>
        </p:txBody>
      </p:sp>
    </p:spTree>
    <p:extLst>
      <p:ext uri="{BB962C8B-B14F-4D97-AF65-F5344CB8AC3E}">
        <p14:creationId xmlns:p14="http://schemas.microsoft.com/office/powerpoint/2010/main" val="817863225"/>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fade">
                                      <p:cBhvr>
                                        <p:cTn id="10" dur="500"/>
                                        <p:tgtEl>
                                          <p:spTgt spid="5">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animEffect transition="in" filter="fade">
                                      <p:cBhvr>
                                        <p:cTn id="13" dur="500"/>
                                        <p:tgtEl>
                                          <p:spTgt spid="5">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
                                            <p:txEl>
                                              <p:pRg st="3" end="3"/>
                                            </p:txEl>
                                          </p:spTgt>
                                        </p:tgtEl>
                                        <p:attrNameLst>
                                          <p:attrName>style.visibility</p:attrName>
                                        </p:attrNameLst>
                                      </p:cBhvr>
                                      <p:to>
                                        <p:strVal val="visible"/>
                                      </p:to>
                                    </p:set>
                                    <p:animEffect transition="in" filter="fade">
                                      <p:cBhvr>
                                        <p:cTn id="16" dur="500"/>
                                        <p:tgtEl>
                                          <p:spTgt spid="5">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animEffect transition="in" filter="fade">
                                      <p:cBhvr>
                                        <p:cTn id="19" dur="500"/>
                                        <p:tgtEl>
                                          <p:spTgt spid="5">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5">
                                            <p:txEl>
                                              <p:pRg st="5" end="5"/>
                                            </p:txEl>
                                          </p:spTgt>
                                        </p:tgtEl>
                                        <p:attrNameLst>
                                          <p:attrName>style.visibility</p:attrName>
                                        </p:attrNameLst>
                                      </p:cBhvr>
                                      <p:to>
                                        <p:strVal val="visible"/>
                                      </p:to>
                                    </p:set>
                                    <p:animEffect transition="in" filter="fade">
                                      <p:cBhvr>
                                        <p:cTn id="22" dur="500"/>
                                        <p:tgtEl>
                                          <p:spTgt spid="5">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
                                            <p:txEl>
                                              <p:pRg st="6" end="6"/>
                                            </p:txEl>
                                          </p:spTgt>
                                        </p:tgtEl>
                                        <p:attrNameLst>
                                          <p:attrName>style.visibility</p:attrName>
                                        </p:attrNameLst>
                                      </p:cBhvr>
                                      <p:to>
                                        <p:strVal val="visible"/>
                                      </p:to>
                                    </p:set>
                                    <p:animEffect transition="in" filter="fade">
                                      <p:cBhvr>
                                        <p:cTn id="25" dur="500"/>
                                        <p:tgtEl>
                                          <p:spTgt spid="5">
                                            <p:txEl>
                                              <p:pRg st="6" end="6"/>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5">
                                            <p:txEl>
                                              <p:pRg st="7" end="7"/>
                                            </p:txEl>
                                          </p:spTgt>
                                        </p:tgtEl>
                                        <p:attrNameLst>
                                          <p:attrName>style.visibility</p:attrName>
                                        </p:attrNameLst>
                                      </p:cBhvr>
                                      <p:to>
                                        <p:strVal val="visible"/>
                                      </p:to>
                                    </p:set>
                                    <p:animEffect transition="in" filter="fade">
                                      <p:cBhvr>
                                        <p:cTn id="28" dur="500"/>
                                        <p:tgtEl>
                                          <p:spTgt spid="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Synchronization</a:t>
            </a:r>
          </a:p>
        </p:txBody>
      </p:sp>
      <p:sp>
        <p:nvSpPr>
          <p:cNvPr id="5" name="Content Placeholder 4"/>
          <p:cNvSpPr>
            <a:spLocks noGrp="1"/>
          </p:cNvSpPr>
          <p:nvPr>
            <p:ph idx="1"/>
          </p:nvPr>
        </p:nvSpPr>
        <p:spPr/>
        <p:txBody>
          <a:bodyPr/>
          <a:lstStyle/>
          <a:p>
            <a:r>
              <a:rPr lang="en-US" dirty="0"/>
              <a:t>Arithmetic functions</a:t>
            </a:r>
          </a:p>
          <a:p>
            <a:pPr lvl="1"/>
            <a:r>
              <a:rPr lang="en-US" dirty="0"/>
              <a:t>Add, sub, max, min, </a:t>
            </a:r>
            <a:r>
              <a:rPr lang="en-US" dirty="0" err="1"/>
              <a:t>exch</a:t>
            </a:r>
            <a:r>
              <a:rPr lang="en-US" dirty="0"/>
              <a:t>, </a:t>
            </a:r>
            <a:r>
              <a:rPr lang="en-US" dirty="0" err="1"/>
              <a:t>inc</a:t>
            </a:r>
            <a:r>
              <a:rPr lang="en-US" dirty="0"/>
              <a:t>, </a:t>
            </a:r>
            <a:r>
              <a:rPr lang="en-US" dirty="0" err="1"/>
              <a:t>dec</a:t>
            </a:r>
            <a:r>
              <a:rPr lang="en-US" dirty="0"/>
              <a:t>, CAS</a:t>
            </a:r>
          </a:p>
          <a:p>
            <a:r>
              <a:rPr lang="en-US" dirty="0"/>
              <a:t>Bitwise functions</a:t>
            </a:r>
          </a:p>
          <a:p>
            <a:pPr lvl="1"/>
            <a:r>
              <a:rPr lang="en-US" dirty="0"/>
              <a:t>And, or, </a:t>
            </a:r>
            <a:r>
              <a:rPr lang="en-US" dirty="0" err="1"/>
              <a:t>xor</a:t>
            </a:r>
            <a:endParaRPr lang="en-US" dirty="0"/>
          </a:p>
        </p:txBody>
      </p:sp>
      <p:pic>
        <p:nvPicPr>
          <p:cNvPr id="6" name="Picture 5"/>
          <p:cNvPicPr>
            <a:picLocks noChangeAspect="1"/>
          </p:cNvPicPr>
          <p:nvPr/>
        </p:nvPicPr>
        <p:blipFill>
          <a:blip r:embed="rId3"/>
          <a:stretch>
            <a:fillRect/>
          </a:stretch>
        </p:blipFill>
        <p:spPr>
          <a:xfrm>
            <a:off x="3206478" y="2994671"/>
            <a:ext cx="5407819" cy="1250156"/>
          </a:xfrm>
          <a:prstGeom prst="rect">
            <a:avLst/>
          </a:prstGeom>
        </p:spPr>
      </p:pic>
      <p:sp>
        <p:nvSpPr>
          <p:cNvPr id="7" name="TextBox 6"/>
          <p:cNvSpPr txBox="1"/>
          <p:nvPr/>
        </p:nvSpPr>
        <p:spPr>
          <a:xfrm>
            <a:off x="3206478" y="2273868"/>
            <a:ext cx="4456669" cy="715581"/>
          </a:xfrm>
          <a:prstGeom prst="rect">
            <a:avLst/>
          </a:prstGeom>
          <a:noFill/>
        </p:spPr>
        <p:txBody>
          <a:bodyPr wrap="none" rtlCol="0">
            <a:spAutoFit/>
          </a:bodyPr>
          <a:lstStyle/>
          <a:p>
            <a:pPr defTabSz="342900">
              <a:buClrTx/>
              <a:defRPr/>
            </a:pPr>
            <a:r>
              <a:rPr lang="en-US" sz="1350" kern="1200" dirty="0">
                <a:latin typeface="Courier New" panose="02070309020205020404" pitchFamily="49" charset="0"/>
                <a:ea typeface="+mn-ea"/>
                <a:cs typeface="Courier New" panose="02070309020205020404" pitchFamily="49" charset="0"/>
              </a:rPr>
              <a:t>CUDA: int </a:t>
            </a:r>
            <a:r>
              <a:rPr lang="en-US" sz="1350" kern="1200" dirty="0" err="1">
                <a:latin typeface="Courier New" panose="02070309020205020404" pitchFamily="49" charset="0"/>
                <a:ea typeface="+mn-ea"/>
                <a:cs typeface="Courier New" panose="02070309020205020404" pitchFamily="49" charset="0"/>
              </a:rPr>
              <a:t>atomicAdd</a:t>
            </a:r>
            <a:r>
              <a:rPr lang="en-US" sz="1350" kern="1200" dirty="0">
                <a:latin typeface="Courier New" panose="02070309020205020404" pitchFamily="49" charset="0"/>
                <a:ea typeface="+mn-ea"/>
                <a:cs typeface="Courier New" panose="02070309020205020404" pitchFamily="49" charset="0"/>
              </a:rPr>
              <a:t>(int*, int);</a:t>
            </a:r>
          </a:p>
          <a:p>
            <a:pPr defTabSz="342900">
              <a:buClrTx/>
              <a:defRPr/>
            </a:pPr>
            <a:r>
              <a:rPr lang="en-US" sz="1350" kern="1200" dirty="0">
                <a:latin typeface="Courier New" panose="02070309020205020404" pitchFamily="49" charset="0"/>
                <a:ea typeface="+mn-ea"/>
                <a:cs typeface="Courier New" panose="02070309020205020404" pitchFamily="49" charset="0"/>
              </a:rPr>
              <a:t>PTX: atom.shared.add.u32 &amp;r25, [%rd14],1;</a:t>
            </a:r>
          </a:p>
          <a:p>
            <a:pPr defTabSz="342900">
              <a:buClrTx/>
              <a:defRPr/>
            </a:pPr>
            <a:r>
              <a:rPr lang="en-US" sz="1350" kern="1200" dirty="0">
                <a:latin typeface="Courier New" panose="02070309020205020404" pitchFamily="49" charset="0"/>
                <a:ea typeface="+mn-ea"/>
                <a:cs typeface="Courier New" panose="02070309020205020404" pitchFamily="49" charset="0"/>
              </a:rPr>
              <a:t>SASS:</a:t>
            </a:r>
          </a:p>
        </p:txBody>
      </p:sp>
      <p:sp>
        <p:nvSpPr>
          <p:cNvPr id="8" name="TextBox 7"/>
          <p:cNvSpPr txBox="1"/>
          <p:nvPr/>
        </p:nvSpPr>
        <p:spPr>
          <a:xfrm>
            <a:off x="3206478" y="4346548"/>
            <a:ext cx="3105337" cy="300082"/>
          </a:xfrm>
          <a:prstGeom prst="rect">
            <a:avLst/>
          </a:prstGeom>
          <a:noFill/>
        </p:spPr>
        <p:txBody>
          <a:bodyPr wrap="none" rtlCol="0">
            <a:spAutoFit/>
          </a:bodyPr>
          <a:lstStyle/>
          <a:p>
            <a:pPr defTabSz="342900">
              <a:buClrTx/>
              <a:defRPr/>
            </a:pPr>
            <a:r>
              <a:rPr lang="en-US" sz="1350" kern="1200" dirty="0">
                <a:latin typeface="Century Schoolbook" panose="02040604050505020304"/>
                <a:ea typeface="+mn-ea"/>
                <a:cs typeface="+mn-cs"/>
              </a:rPr>
              <a:t>Lock/update/unlock vs native atomic</a:t>
            </a:r>
          </a:p>
        </p:txBody>
      </p:sp>
    </p:spTree>
    <p:extLst>
      <p:ext uri="{BB962C8B-B14F-4D97-AF65-F5344CB8AC3E}">
        <p14:creationId xmlns:p14="http://schemas.microsoft.com/office/powerpoint/2010/main" val="378133383"/>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fade">
                                      <p:cBhvr>
                                        <p:cTn id="10" dur="500"/>
                                        <p:tgtEl>
                                          <p:spTgt spid="5">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animEffect transition="in" filter="fade">
                                      <p:cBhvr>
                                        <p:cTn id="13" dur="500"/>
                                        <p:tgtEl>
                                          <p:spTgt spid="5">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
                                            <p:txEl>
                                              <p:pRg st="3" end="3"/>
                                            </p:txEl>
                                          </p:spTgt>
                                        </p:tgtEl>
                                        <p:attrNameLst>
                                          <p:attrName>style.visibility</p:attrName>
                                        </p:attrNameLst>
                                      </p:cBhvr>
                                      <p:to>
                                        <p:strVal val="visible"/>
                                      </p:to>
                                    </p:set>
                                    <p:animEffect transition="in" filter="fade">
                                      <p:cBhvr>
                                        <p:cTn id="16" dur="500"/>
                                        <p:tgtEl>
                                          <p:spTgt spid="5">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fade">
                                      <p:cBhvr>
                                        <p:cTn id="26" dur="500"/>
                                        <p:tgtEl>
                                          <p:spTgt spid="6"/>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7" grpId="0"/>
      <p:bldP spid="8"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Synchronization</a:t>
            </a:r>
          </a:p>
        </p:txBody>
      </p:sp>
      <p:sp>
        <p:nvSpPr>
          <p:cNvPr id="5" name="Content Placeholder 4"/>
          <p:cNvSpPr>
            <a:spLocks noGrp="1"/>
          </p:cNvSpPr>
          <p:nvPr>
            <p:ph type="body" idx="1"/>
          </p:nvPr>
        </p:nvSpPr>
        <p:spPr/>
        <p:txBody>
          <a:bodyPr anchor="t">
            <a:noAutofit/>
          </a:bodyPr>
          <a:lstStyle/>
          <a:p>
            <a:r>
              <a:rPr lang="en-US" sz="1800" dirty="0"/>
              <a:t>Atomic conflict degree</a:t>
            </a:r>
          </a:p>
          <a:p>
            <a:pPr lvl="1"/>
            <a:r>
              <a:rPr lang="en-US" sz="1800" dirty="0"/>
              <a:t>Intra-warp conflict degree from 1 to 32</a:t>
            </a:r>
          </a:p>
        </p:txBody>
      </p:sp>
      <p:pic>
        <p:nvPicPr>
          <p:cNvPr id="9" name="Picture 8"/>
          <p:cNvPicPr>
            <a:picLocks noChangeAspect="1"/>
          </p:cNvPicPr>
          <p:nvPr/>
        </p:nvPicPr>
        <p:blipFill>
          <a:blip r:embed="rId3"/>
          <a:stretch>
            <a:fillRect/>
          </a:stretch>
        </p:blipFill>
        <p:spPr>
          <a:xfrm>
            <a:off x="1796526" y="2382281"/>
            <a:ext cx="5550694" cy="2093119"/>
          </a:xfrm>
          <a:prstGeom prst="rect">
            <a:avLst/>
          </a:prstGeom>
        </p:spPr>
      </p:pic>
    </p:spTree>
    <p:extLst>
      <p:ext uri="{BB962C8B-B14F-4D97-AF65-F5344CB8AC3E}">
        <p14:creationId xmlns:p14="http://schemas.microsoft.com/office/powerpoint/2010/main" val="3038480682"/>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fade">
                                      <p:cBhvr>
                                        <p:cTn id="10" dur="500"/>
                                        <p:tgtEl>
                                          <p:spTgt spid="5">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CUDA Memory Model</a:t>
            </a:r>
          </a:p>
        </p:txBody>
      </p:sp>
      <p:sp>
        <p:nvSpPr>
          <p:cNvPr id="6" name="Text Placeholder 5"/>
          <p:cNvSpPr>
            <a:spLocks noGrp="1"/>
          </p:cNvSpPr>
          <p:nvPr>
            <p:ph type="body" idx="1"/>
          </p:nvPr>
        </p:nvSpPr>
        <p:spPr/>
        <p:txBody>
          <a:bodyPr/>
          <a:lstStyle/>
          <a:p>
            <a:r>
              <a:rPr lang="en-US" dirty="0"/>
              <a:t>Example</a:t>
            </a:r>
          </a:p>
          <a:p>
            <a:pPr lvl="1">
              <a:buFont typeface="Arial" panose="020B0604020202020204" pitchFamily="34" charset="0"/>
              <a:buChar char="•"/>
            </a:pPr>
            <a:r>
              <a:rPr lang="en-US" dirty="0"/>
              <a:t>CPU Caches</a:t>
            </a:r>
          </a:p>
          <a:p>
            <a:pPr lvl="2">
              <a:buFont typeface="Arial" panose="020B0604020202020204" pitchFamily="34" charset="0"/>
              <a:buChar char="•"/>
            </a:pPr>
            <a:r>
              <a:rPr lang="en-US" dirty="0"/>
              <a:t>They bring more than just the address being requested (block of memory)</a:t>
            </a:r>
          </a:p>
          <a:p>
            <a:pPr lvl="2">
              <a:buFont typeface="Arial" panose="020B0604020202020204" pitchFamily="34" charset="0"/>
              <a:buChar char="•"/>
            </a:pPr>
            <a:r>
              <a:rPr lang="en-US" dirty="0"/>
              <a:t>They remove the least recently used block from the cache when a new block comes in (eviction)</a:t>
            </a:r>
          </a:p>
          <a:p>
            <a:pPr lvl="1">
              <a:buFont typeface="Arial" panose="020B0604020202020204" pitchFamily="34" charset="0"/>
              <a:buChar char="•"/>
            </a:pPr>
            <a:r>
              <a:rPr lang="en-US" dirty="0"/>
              <a:t>GPUs exploit locality at different levels of the memory model</a:t>
            </a:r>
          </a:p>
          <a:p>
            <a:endParaRPr lang="en-US" dirty="0"/>
          </a:p>
        </p:txBody>
      </p:sp>
    </p:spTree>
    <p:extLst>
      <p:ext uri="{BB962C8B-B14F-4D97-AF65-F5344CB8AC3E}">
        <p14:creationId xmlns:p14="http://schemas.microsoft.com/office/powerpoint/2010/main" val="2447457993"/>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
                                            <p:txEl>
                                              <p:pRg st="3" end="3"/>
                                            </p:txEl>
                                          </p:spTgt>
                                        </p:tgtEl>
                                        <p:attrNameLst>
                                          <p:attrName>style.visibility</p:attrName>
                                        </p:attrNameLst>
                                      </p:cBhvr>
                                      <p:to>
                                        <p:strVal val="visible"/>
                                      </p:to>
                                    </p:set>
                                    <p:animEffect transition="in" filter="fade">
                                      <p:cBhvr>
                                        <p:cTn id="18" dur="500"/>
                                        <p:tgtEl>
                                          <p:spTgt spid="6">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animEffect transition="in" filter="fade">
                                      <p:cBhvr>
                                        <p:cTn id="23" dur="5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CUDA Memory Model</a:t>
            </a:r>
          </a:p>
        </p:txBody>
      </p:sp>
      <p:sp>
        <p:nvSpPr>
          <p:cNvPr id="6" name="Text Placeholder 5"/>
          <p:cNvSpPr>
            <a:spLocks noGrp="1"/>
          </p:cNvSpPr>
          <p:nvPr>
            <p:ph type="body" idx="1"/>
          </p:nvPr>
        </p:nvSpPr>
        <p:spPr/>
        <p:txBody>
          <a:bodyPr/>
          <a:lstStyle/>
          <a:p>
            <a:r>
              <a:rPr lang="en-US" dirty="0"/>
              <a:t>Memories available on the GPU</a:t>
            </a:r>
          </a:p>
          <a:p>
            <a:pPr lvl="1">
              <a:buFont typeface="Arial" panose="020B0604020202020204" pitchFamily="34" charset="0"/>
              <a:buChar char="•"/>
            </a:pPr>
            <a:r>
              <a:rPr lang="en-US" dirty="0"/>
              <a:t>Registers</a:t>
            </a:r>
          </a:p>
          <a:p>
            <a:pPr lvl="1">
              <a:buFont typeface="Arial" panose="020B0604020202020204" pitchFamily="34" charset="0"/>
              <a:buChar char="•"/>
            </a:pPr>
            <a:r>
              <a:rPr lang="en-US" dirty="0"/>
              <a:t>Shared Memory</a:t>
            </a:r>
          </a:p>
          <a:p>
            <a:pPr lvl="1">
              <a:buFont typeface="Arial" panose="020B0604020202020204" pitchFamily="34" charset="0"/>
              <a:buChar char="•"/>
            </a:pPr>
            <a:r>
              <a:rPr lang="en-US" dirty="0"/>
              <a:t>Local Memory</a:t>
            </a:r>
          </a:p>
          <a:p>
            <a:pPr lvl="1">
              <a:buFont typeface="Arial" panose="020B0604020202020204" pitchFamily="34" charset="0"/>
              <a:buChar char="•"/>
            </a:pPr>
            <a:r>
              <a:rPr lang="en-US" dirty="0"/>
              <a:t>Constant Memory</a:t>
            </a:r>
          </a:p>
          <a:p>
            <a:pPr lvl="1">
              <a:buFont typeface="Arial" panose="020B0604020202020204" pitchFamily="34" charset="0"/>
              <a:buChar char="•"/>
            </a:pPr>
            <a:r>
              <a:rPr lang="en-US" dirty="0"/>
              <a:t>Texture Memory</a:t>
            </a:r>
          </a:p>
          <a:p>
            <a:pPr lvl="1">
              <a:buFont typeface="Arial" panose="020B0604020202020204" pitchFamily="34" charset="0"/>
              <a:buChar char="•"/>
            </a:pPr>
            <a:r>
              <a:rPr lang="en-US" dirty="0"/>
              <a:t>Global Memory</a:t>
            </a:r>
          </a:p>
          <a:p>
            <a:endParaRPr lang="en-US" dirty="0"/>
          </a:p>
        </p:txBody>
      </p:sp>
      <p:pic>
        <p:nvPicPr>
          <p:cNvPr id="7" name="Content Placeholder 5" descr="Screen Shot 2016-02-08 at 10.15.58 P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bwMode="auto">
          <a:xfrm>
            <a:off x="5769673" y="1598655"/>
            <a:ext cx="2928443" cy="320896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spTree>
    <p:extLst>
      <p:ext uri="{BB962C8B-B14F-4D97-AF65-F5344CB8AC3E}">
        <p14:creationId xmlns:p14="http://schemas.microsoft.com/office/powerpoint/2010/main" val="1632785784"/>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fade">
                                      <p:cBhvr>
                                        <p:cTn id="12" dur="500"/>
                                        <p:tgtEl>
                                          <p:spTgt spid="6">
                                            <p:txEl>
                                              <p:pRg st="0" end="0"/>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animEffect transition="in" filter="fade">
                                      <p:cBhvr>
                                        <p:cTn id="15" dur="500"/>
                                        <p:tgtEl>
                                          <p:spTgt spid="6">
                                            <p:txEl>
                                              <p:pRg st="1" end="1"/>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
                                            <p:txEl>
                                              <p:pRg st="2" end="2"/>
                                            </p:txEl>
                                          </p:spTgt>
                                        </p:tgtEl>
                                        <p:attrNameLst>
                                          <p:attrName>style.visibility</p:attrName>
                                        </p:attrNameLst>
                                      </p:cBhvr>
                                      <p:to>
                                        <p:strVal val="visible"/>
                                      </p:to>
                                    </p:set>
                                    <p:animEffect transition="in" filter="fade">
                                      <p:cBhvr>
                                        <p:cTn id="18" dur="500"/>
                                        <p:tgtEl>
                                          <p:spTgt spid="6">
                                            <p:txEl>
                                              <p:pRg st="2" end="2"/>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6">
                                            <p:txEl>
                                              <p:pRg st="3" end="3"/>
                                            </p:txEl>
                                          </p:spTgt>
                                        </p:tgtEl>
                                        <p:attrNameLst>
                                          <p:attrName>style.visibility</p:attrName>
                                        </p:attrNameLst>
                                      </p:cBhvr>
                                      <p:to>
                                        <p:strVal val="visible"/>
                                      </p:to>
                                    </p:set>
                                    <p:animEffect transition="in" filter="fade">
                                      <p:cBhvr>
                                        <p:cTn id="21" dur="500"/>
                                        <p:tgtEl>
                                          <p:spTgt spid="6">
                                            <p:txEl>
                                              <p:pRg st="3" end="3"/>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6">
                                            <p:txEl>
                                              <p:pRg st="4" end="4"/>
                                            </p:txEl>
                                          </p:spTgt>
                                        </p:tgtEl>
                                        <p:attrNameLst>
                                          <p:attrName>style.visibility</p:attrName>
                                        </p:attrNameLst>
                                      </p:cBhvr>
                                      <p:to>
                                        <p:strVal val="visible"/>
                                      </p:to>
                                    </p:set>
                                    <p:animEffect transition="in" filter="fade">
                                      <p:cBhvr>
                                        <p:cTn id="24" dur="500"/>
                                        <p:tgtEl>
                                          <p:spTgt spid="6">
                                            <p:txEl>
                                              <p:pRg st="4" end="4"/>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animEffect transition="in" filter="fade">
                                      <p:cBhvr>
                                        <p:cTn id="27" dur="500"/>
                                        <p:tgtEl>
                                          <p:spTgt spid="6">
                                            <p:txEl>
                                              <p:pRg st="5" end="5"/>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6">
                                            <p:txEl>
                                              <p:pRg st="6" end="6"/>
                                            </p:txEl>
                                          </p:spTgt>
                                        </p:tgtEl>
                                        <p:attrNameLst>
                                          <p:attrName>style.visibility</p:attrName>
                                        </p:attrNameLst>
                                      </p:cBhvr>
                                      <p:to>
                                        <p:strVal val="visible"/>
                                      </p:to>
                                    </p:set>
                                    <p:animEffect transition="in" filter="fade">
                                      <p:cBhvr>
                                        <p:cTn id="30"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5" descr="Screen Shot 2016-02-08 at 10.15.58 PM.png">
            <a:extLst>
              <a:ext uri="{FF2B5EF4-FFF2-40B4-BE49-F238E27FC236}">
                <a16:creationId xmlns:a16="http://schemas.microsoft.com/office/drawing/2014/main" id="{1E0EE127-EAD5-4B0C-97D1-CC0F646C0394}"/>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bwMode="auto">
          <a:xfrm>
            <a:off x="5769673" y="1598655"/>
            <a:ext cx="2928443" cy="320896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sp>
        <p:nvSpPr>
          <p:cNvPr id="4" name="Title 3"/>
          <p:cNvSpPr>
            <a:spLocks noGrp="1"/>
          </p:cNvSpPr>
          <p:nvPr>
            <p:ph type="title"/>
          </p:nvPr>
        </p:nvSpPr>
        <p:spPr/>
        <p:txBody>
          <a:bodyPr/>
          <a:lstStyle/>
          <a:p>
            <a:r>
              <a:rPr lang="en-US" dirty="0"/>
              <a:t>CUDA Memory Model</a:t>
            </a:r>
          </a:p>
        </p:txBody>
      </p:sp>
      <p:sp>
        <p:nvSpPr>
          <p:cNvPr id="6" name="Text Placeholder 5"/>
          <p:cNvSpPr>
            <a:spLocks noGrp="1"/>
          </p:cNvSpPr>
          <p:nvPr>
            <p:ph type="body" idx="1"/>
          </p:nvPr>
        </p:nvSpPr>
        <p:spPr/>
        <p:txBody>
          <a:bodyPr/>
          <a:lstStyle/>
          <a:p>
            <a:r>
              <a:rPr lang="en-US" dirty="0"/>
              <a:t>Global Memory</a:t>
            </a:r>
          </a:p>
          <a:p>
            <a:pPr lvl="1"/>
            <a:r>
              <a:rPr lang="en-US" dirty="0"/>
              <a:t>Resides in device memory</a:t>
            </a:r>
          </a:p>
          <a:p>
            <a:pPr lvl="1"/>
            <a:r>
              <a:rPr lang="en-US" dirty="0"/>
              <a:t>Global scope: device level</a:t>
            </a:r>
          </a:p>
          <a:p>
            <a:pPr lvl="1"/>
            <a:r>
              <a:rPr lang="en-US" dirty="0"/>
              <a:t>Largest memory on the GPU</a:t>
            </a:r>
          </a:p>
          <a:p>
            <a:pPr lvl="1"/>
            <a:r>
              <a:rPr lang="en-US" dirty="0"/>
              <a:t>Highest latency (~100s of cycles)</a:t>
            </a:r>
          </a:p>
          <a:p>
            <a:pPr lvl="1"/>
            <a:r>
              <a:rPr lang="en-US" dirty="0"/>
              <a:t>If it’s so slow, how can we use it efficiently?</a:t>
            </a:r>
          </a:p>
          <a:p>
            <a:endParaRPr lang="en-US" dirty="0"/>
          </a:p>
        </p:txBody>
      </p:sp>
      <p:sp>
        <p:nvSpPr>
          <p:cNvPr id="12" name="Rectangle 11"/>
          <p:cNvSpPr/>
          <p:nvPr/>
        </p:nvSpPr>
        <p:spPr>
          <a:xfrm>
            <a:off x="6317990" y="3691398"/>
            <a:ext cx="2380125" cy="406239"/>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defRPr/>
            </a:pPr>
            <a:endParaRPr lang="en-US" sz="1350" kern="1200">
              <a:solidFill>
                <a:srgbClr val="FFFFFF"/>
              </a:solidFill>
              <a:latin typeface="Century Schoolbook" panose="02040604050505020304"/>
            </a:endParaRPr>
          </a:p>
        </p:txBody>
      </p:sp>
    </p:spTree>
    <p:extLst>
      <p:ext uri="{BB962C8B-B14F-4D97-AF65-F5344CB8AC3E}">
        <p14:creationId xmlns:p14="http://schemas.microsoft.com/office/powerpoint/2010/main" val="4158663907"/>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
                                            <p:txEl>
                                              <p:pRg st="3" end="3"/>
                                            </p:txEl>
                                          </p:spTgt>
                                        </p:tgtEl>
                                        <p:attrNameLst>
                                          <p:attrName>style.visibility</p:attrName>
                                        </p:attrNameLst>
                                      </p:cBhvr>
                                      <p:to>
                                        <p:strVal val="visible"/>
                                      </p:to>
                                    </p:set>
                                    <p:animEffect transition="in" filter="fade">
                                      <p:cBhvr>
                                        <p:cTn id="18" dur="500"/>
                                        <p:tgtEl>
                                          <p:spTgt spid="6">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6">
                                            <p:txEl>
                                              <p:pRg st="4" end="4"/>
                                            </p:txEl>
                                          </p:spTgt>
                                        </p:tgtEl>
                                        <p:attrNameLst>
                                          <p:attrName>style.visibility</p:attrName>
                                        </p:attrNameLst>
                                      </p:cBhvr>
                                      <p:to>
                                        <p:strVal val="visible"/>
                                      </p:to>
                                    </p:set>
                                    <p:animEffect transition="in" filter="fade">
                                      <p:cBhvr>
                                        <p:cTn id="21" dur="500"/>
                                        <p:tgtEl>
                                          <p:spTgt spid="6">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6">
                                            <p:txEl>
                                              <p:pRg st="5" end="5"/>
                                            </p:txEl>
                                          </p:spTgt>
                                        </p:tgtEl>
                                        <p:attrNameLst>
                                          <p:attrName>style.visibility</p:attrName>
                                        </p:attrNameLst>
                                      </p:cBhvr>
                                      <p:to>
                                        <p:strVal val="visible"/>
                                      </p:to>
                                    </p:set>
                                    <p:animEffect transition="in" filter="fade">
                                      <p:cBhvr>
                                        <p:cTn id="24" dur="500"/>
                                        <p:tgtEl>
                                          <p:spTgt spid="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P spid="1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CUDA Memory Model</a:t>
            </a:r>
          </a:p>
        </p:txBody>
      </p:sp>
      <p:sp>
        <p:nvSpPr>
          <p:cNvPr id="6" name="Text Placeholder 5"/>
          <p:cNvSpPr>
            <a:spLocks noGrp="1"/>
          </p:cNvSpPr>
          <p:nvPr>
            <p:ph type="body" idx="1"/>
          </p:nvPr>
        </p:nvSpPr>
        <p:spPr>
          <a:xfrm>
            <a:off x="-126" y="1352327"/>
            <a:ext cx="9143999" cy="3123073"/>
          </a:xfrm>
        </p:spPr>
        <p:txBody>
          <a:bodyPr/>
          <a:lstStyle/>
          <a:p>
            <a:r>
              <a:rPr lang="en-US" dirty="0"/>
              <a:t>Global Memory</a:t>
            </a:r>
          </a:p>
          <a:p>
            <a:pPr lvl="1">
              <a:lnSpc>
                <a:spcPct val="100000"/>
              </a:lnSpc>
            </a:pPr>
            <a:r>
              <a:rPr lang="en-US" dirty="0"/>
              <a:t>Accesses are organized by </a:t>
            </a:r>
            <a:r>
              <a:rPr lang="en-US" b="1" dirty="0"/>
              <a:t>half warps </a:t>
            </a:r>
            <a:r>
              <a:rPr lang="en-US" dirty="0"/>
              <a:t>(16 threads) </a:t>
            </a:r>
          </a:p>
          <a:p>
            <a:pPr lvl="1">
              <a:lnSpc>
                <a:spcPct val="100000"/>
              </a:lnSpc>
            </a:pPr>
            <a:r>
              <a:rPr lang="en-US" dirty="0"/>
              <a:t>Accesses are done in 32, 64 and 128 byte segments</a:t>
            </a:r>
          </a:p>
          <a:p>
            <a:pPr lvl="1">
              <a:lnSpc>
                <a:spcPct val="100000"/>
              </a:lnSpc>
            </a:pPr>
            <a:r>
              <a:rPr lang="en-US" dirty="0"/>
              <a:t>Consecutive addresses are read quickly</a:t>
            </a:r>
          </a:p>
          <a:p>
            <a:pPr lvl="1">
              <a:lnSpc>
                <a:spcPct val="100000"/>
              </a:lnSpc>
            </a:pPr>
            <a:r>
              <a:rPr lang="en-US" dirty="0"/>
              <a:t>Certain non-sequential access patterns to global memory degrade performance</a:t>
            </a:r>
          </a:p>
          <a:p>
            <a:pPr lvl="1">
              <a:lnSpc>
                <a:spcPct val="100000"/>
              </a:lnSpc>
            </a:pPr>
            <a:r>
              <a:rPr lang="en-US" dirty="0"/>
              <a:t>Allocations are aligned to multiples of 256 bytes (or more) for performance purposes</a:t>
            </a:r>
          </a:p>
          <a:p>
            <a:pPr lvl="1">
              <a:lnSpc>
                <a:spcPct val="100000"/>
              </a:lnSpc>
            </a:pPr>
            <a:r>
              <a:rPr lang="en-US" dirty="0"/>
              <a:t>Accesses can be done in as little as one transactions for all the half warp, under certain conditions</a:t>
            </a:r>
          </a:p>
          <a:p>
            <a:endParaRPr lang="en-US" dirty="0"/>
          </a:p>
        </p:txBody>
      </p:sp>
      <p:pic>
        <p:nvPicPr>
          <p:cNvPr id="7" name="Content Placeholder 6"/>
          <p:cNvPicPr>
            <a:picLocks noChangeAspect="1"/>
          </p:cNvPicPr>
          <p:nvPr/>
        </p:nvPicPr>
        <p:blipFill>
          <a:blip r:embed="rId3"/>
          <a:stretch>
            <a:fillRect/>
          </a:stretch>
        </p:blipFill>
        <p:spPr>
          <a:xfrm>
            <a:off x="3963978" y="4229415"/>
            <a:ext cx="3702844" cy="478816"/>
          </a:xfrm>
          <a:prstGeom prst="rect">
            <a:avLst/>
          </a:prstGeom>
        </p:spPr>
      </p:pic>
      <p:pic>
        <p:nvPicPr>
          <p:cNvPr id="8" name="Picture 7"/>
          <p:cNvPicPr>
            <a:picLocks noChangeAspect="1"/>
          </p:cNvPicPr>
          <p:nvPr/>
        </p:nvPicPr>
        <p:blipFill>
          <a:blip r:embed="rId4"/>
          <a:stretch>
            <a:fillRect/>
          </a:stretch>
        </p:blipFill>
        <p:spPr>
          <a:xfrm>
            <a:off x="5370453" y="3616134"/>
            <a:ext cx="889892" cy="498340"/>
          </a:xfrm>
          <a:prstGeom prst="rect">
            <a:avLst/>
          </a:prstGeom>
        </p:spPr>
      </p:pic>
    </p:spTree>
    <p:extLst>
      <p:ext uri="{BB962C8B-B14F-4D97-AF65-F5344CB8AC3E}">
        <p14:creationId xmlns:p14="http://schemas.microsoft.com/office/powerpoint/2010/main" val="4263179843"/>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Effect transition="in" filter="fade">
                                      <p:cBhvr>
                                        <p:cTn id="7" dur="500"/>
                                        <p:tgtEl>
                                          <p:spTgt spid="6">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fade">
                                      <p:cBhvr>
                                        <p:cTn id="12" dur="500"/>
                                        <p:tgtEl>
                                          <p:spTgt spid="6">
                                            <p:txEl>
                                              <p:pRg st="2" end="2"/>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6">
                                            <p:txEl>
                                              <p:pRg st="3" end="3"/>
                                            </p:txEl>
                                          </p:spTgt>
                                        </p:tgtEl>
                                        <p:attrNameLst>
                                          <p:attrName>style.visibility</p:attrName>
                                        </p:attrNameLst>
                                      </p:cBhvr>
                                      <p:to>
                                        <p:strVal val="visible"/>
                                      </p:to>
                                    </p:set>
                                    <p:animEffect transition="in" filter="fade">
                                      <p:cBhvr>
                                        <p:cTn id="23" dur="500"/>
                                        <p:tgtEl>
                                          <p:spTgt spid="6">
                                            <p:txEl>
                                              <p:pRg st="3" end="3"/>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6">
                                            <p:txEl>
                                              <p:pRg st="4" end="4"/>
                                            </p:txEl>
                                          </p:spTgt>
                                        </p:tgtEl>
                                        <p:attrNameLst>
                                          <p:attrName>style.visibility</p:attrName>
                                        </p:attrNameLst>
                                      </p:cBhvr>
                                      <p:to>
                                        <p:strVal val="visible"/>
                                      </p:to>
                                    </p:set>
                                    <p:animEffect transition="in" filter="fade">
                                      <p:cBhvr>
                                        <p:cTn id="28" dur="500"/>
                                        <p:tgtEl>
                                          <p:spTgt spid="6">
                                            <p:txEl>
                                              <p:pRg st="4" end="4"/>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6">
                                            <p:txEl>
                                              <p:pRg st="5" end="5"/>
                                            </p:txEl>
                                          </p:spTgt>
                                        </p:tgtEl>
                                        <p:attrNameLst>
                                          <p:attrName>style.visibility</p:attrName>
                                        </p:attrNameLst>
                                      </p:cBhvr>
                                      <p:to>
                                        <p:strVal val="visible"/>
                                      </p:to>
                                    </p:set>
                                    <p:animEffect transition="in" filter="fade">
                                      <p:cBhvr>
                                        <p:cTn id="33" dur="500"/>
                                        <p:tgtEl>
                                          <p:spTgt spid="6">
                                            <p:txEl>
                                              <p:pRg st="5" end="5"/>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6">
                                            <p:txEl>
                                              <p:pRg st="6" end="6"/>
                                            </p:txEl>
                                          </p:spTgt>
                                        </p:tgtEl>
                                        <p:attrNameLst>
                                          <p:attrName>style.visibility</p:attrName>
                                        </p:attrNameLst>
                                      </p:cBhvr>
                                      <p:to>
                                        <p:strVal val="visible"/>
                                      </p:to>
                                    </p:set>
                                    <p:animEffect transition="in" filter="fade">
                                      <p:cBhvr>
                                        <p:cTn id="38"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theme/theme1.xml><?xml version="1.0" encoding="utf-8"?>
<a:theme xmlns:a="http://schemas.openxmlformats.org/drawingml/2006/main" name="Isabella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380</TotalTime>
  <Words>3444</Words>
  <Application>Microsoft Office PowerPoint</Application>
  <PresentationFormat>On-screen Show (16:9)</PresentationFormat>
  <Paragraphs>641</Paragraphs>
  <Slides>52</Slides>
  <Notes>50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52</vt:i4>
      </vt:variant>
    </vt:vector>
  </HeadingPairs>
  <TitlesOfParts>
    <vt:vector size="63" baseType="lpstr">
      <vt:lpstr>Menlo</vt:lpstr>
      <vt:lpstr>Calibri</vt:lpstr>
      <vt:lpstr>Times</vt:lpstr>
      <vt:lpstr>Raleway Light</vt:lpstr>
      <vt:lpstr>Courier New</vt:lpstr>
      <vt:lpstr>Arial</vt:lpstr>
      <vt:lpstr>Wingdings 2</vt:lpstr>
      <vt:lpstr>Playfair Display</vt:lpstr>
      <vt:lpstr>Century Schoolbook</vt:lpstr>
      <vt:lpstr>Helvetica Light</vt:lpstr>
      <vt:lpstr>Isabella template</vt:lpstr>
      <vt:lpstr>GPU Programming (in CUDA)</vt:lpstr>
      <vt:lpstr>Outline</vt:lpstr>
      <vt:lpstr>CUDA Memory Model</vt:lpstr>
      <vt:lpstr>CUDA Memory Model</vt:lpstr>
      <vt:lpstr>CUDA Memory Model</vt:lpstr>
      <vt:lpstr>CUDA Memory Model</vt:lpstr>
      <vt:lpstr>CUDA Memory Model</vt:lpstr>
      <vt:lpstr>CUDA Memory Model</vt:lpstr>
      <vt:lpstr>CUDA Memory Model</vt:lpstr>
      <vt:lpstr>CUDA Memory Model</vt:lpstr>
      <vt:lpstr>CUDA Memory Model</vt:lpstr>
      <vt:lpstr>CUDA Memory Model</vt:lpstr>
      <vt:lpstr>CUDA Memory Model</vt:lpstr>
      <vt:lpstr>CUDA Memory Model</vt:lpstr>
      <vt:lpstr>CUDA Memory Model</vt:lpstr>
      <vt:lpstr>CUDA Memory Model</vt:lpstr>
      <vt:lpstr>CUDA Memory Model</vt:lpstr>
      <vt:lpstr>CUDA Memory Model</vt:lpstr>
      <vt:lpstr>CUDA Memory Model</vt:lpstr>
      <vt:lpstr>CUDA Memory Model</vt:lpstr>
      <vt:lpstr>CUDA Memory Model</vt:lpstr>
      <vt:lpstr>CUDA Memory Model</vt:lpstr>
      <vt:lpstr>CUDA Memory Model</vt:lpstr>
      <vt:lpstr>CUDA Memory Model</vt:lpstr>
      <vt:lpstr>CUDA Memory Model</vt:lpstr>
      <vt:lpstr>CUDA Memory Model</vt:lpstr>
      <vt:lpstr>CUDA Memory Model</vt:lpstr>
      <vt:lpstr>CUDA Memory Model</vt:lpstr>
      <vt:lpstr>CUDA Memory Model</vt:lpstr>
      <vt:lpstr>CUDA Memory Model</vt:lpstr>
      <vt:lpstr>CUDA Memory Model</vt:lpstr>
      <vt:lpstr>CUDA Memory Model</vt:lpstr>
      <vt:lpstr>CUDA Memory Model</vt:lpstr>
      <vt:lpstr>CUDA Memory Model</vt:lpstr>
      <vt:lpstr>CUDA Memory Model</vt:lpstr>
      <vt:lpstr>CUDA Memory Model</vt:lpstr>
      <vt:lpstr>CUDA Memory Model</vt:lpstr>
      <vt:lpstr>CUDA Memory Model</vt:lpstr>
      <vt:lpstr>CUDA Memory Model</vt:lpstr>
      <vt:lpstr>CUDA Memory Model</vt:lpstr>
      <vt:lpstr>CUDA Memory Model</vt:lpstr>
      <vt:lpstr>CUDA Memory Model</vt:lpstr>
      <vt:lpstr>CUDA Memory Model</vt:lpstr>
      <vt:lpstr>Synchronization</vt:lpstr>
      <vt:lpstr>Synchronization</vt:lpstr>
      <vt:lpstr>Synchronization</vt:lpstr>
      <vt:lpstr>Synchronization</vt:lpstr>
      <vt:lpstr>Synchronization</vt:lpstr>
      <vt:lpstr>Synchronization</vt:lpstr>
      <vt:lpstr>Synchronization</vt:lpstr>
      <vt:lpstr>Synchronization</vt:lpstr>
      <vt:lpstr>Synchronization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GPU Programming (in CUDA)</dc:title>
  <cp:lastModifiedBy>Julian Gutierrez</cp:lastModifiedBy>
  <cp:revision>39</cp:revision>
  <dcterms:modified xsi:type="dcterms:W3CDTF">2018-10-09T21:46:35Z</dcterms:modified>
</cp:coreProperties>
</file>